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3"/>
  </p:notesMasterIdLst>
  <p:handoutMasterIdLst>
    <p:handoutMasterId r:id="rId254"/>
  </p:handoutMasterIdLst>
  <p:sldIdLst>
    <p:sldId id="454" r:id="rId2"/>
    <p:sldId id="261" r:id="rId3"/>
    <p:sldId id="359" r:id="rId4"/>
    <p:sldId id="455" r:id="rId5"/>
    <p:sldId id="456" r:id="rId6"/>
    <p:sldId id="382" r:id="rId7"/>
    <p:sldId id="555" r:id="rId8"/>
    <p:sldId id="462" r:id="rId9"/>
    <p:sldId id="457" r:id="rId10"/>
    <p:sldId id="458" r:id="rId11"/>
    <p:sldId id="459" r:id="rId12"/>
    <p:sldId id="361" r:id="rId13"/>
    <p:sldId id="460" r:id="rId14"/>
    <p:sldId id="461" r:id="rId15"/>
    <p:sldId id="364" r:id="rId16"/>
    <p:sldId id="365" r:id="rId17"/>
    <p:sldId id="366" r:id="rId18"/>
    <p:sldId id="367" r:id="rId19"/>
    <p:sldId id="266" r:id="rId20"/>
    <p:sldId id="267" r:id="rId21"/>
    <p:sldId id="387" r:id="rId22"/>
    <p:sldId id="269" r:id="rId23"/>
    <p:sldId id="339" r:id="rId24"/>
    <p:sldId id="389" r:id="rId25"/>
    <p:sldId id="453" r:id="rId26"/>
    <p:sldId id="286" r:id="rId27"/>
    <p:sldId id="383" r:id="rId28"/>
    <p:sldId id="384" r:id="rId29"/>
    <p:sldId id="385" r:id="rId30"/>
    <p:sldId id="386" r:id="rId31"/>
    <p:sldId id="355" r:id="rId32"/>
    <p:sldId id="356" r:id="rId33"/>
    <p:sldId id="357" r:id="rId34"/>
    <p:sldId id="270" r:id="rId35"/>
    <p:sldId id="342" r:id="rId36"/>
    <p:sldId id="271" r:id="rId37"/>
    <p:sldId id="390" r:id="rId38"/>
    <p:sldId id="391" r:id="rId39"/>
    <p:sldId id="393" r:id="rId40"/>
    <p:sldId id="394" r:id="rId41"/>
    <p:sldId id="395" r:id="rId42"/>
    <p:sldId id="396" r:id="rId43"/>
    <p:sldId id="397" r:id="rId44"/>
    <p:sldId id="398" r:id="rId45"/>
    <p:sldId id="368" r:id="rId46"/>
    <p:sldId id="369" r:id="rId47"/>
    <p:sldId id="370" r:id="rId48"/>
    <p:sldId id="371" r:id="rId49"/>
    <p:sldId id="372" r:id="rId50"/>
    <p:sldId id="373" r:id="rId51"/>
    <p:sldId id="374" r:id="rId52"/>
    <p:sldId id="375" r:id="rId53"/>
    <p:sldId id="350" r:id="rId54"/>
    <p:sldId id="351" r:id="rId55"/>
    <p:sldId id="352" r:id="rId56"/>
    <p:sldId id="353" r:id="rId57"/>
    <p:sldId id="354" r:id="rId58"/>
    <p:sldId id="272" r:id="rId59"/>
    <p:sldId id="399" r:id="rId60"/>
    <p:sldId id="273" r:id="rId61"/>
    <p:sldId id="400" r:id="rId62"/>
    <p:sldId id="376" r:id="rId63"/>
    <p:sldId id="274" r:id="rId64"/>
    <p:sldId id="377" r:id="rId65"/>
    <p:sldId id="401" r:id="rId66"/>
    <p:sldId id="340" r:id="rId67"/>
    <p:sldId id="341" r:id="rId68"/>
    <p:sldId id="343" r:id="rId69"/>
    <p:sldId id="344" r:id="rId70"/>
    <p:sldId id="345" r:id="rId71"/>
    <p:sldId id="346" r:id="rId72"/>
    <p:sldId id="347" r:id="rId73"/>
    <p:sldId id="348" r:id="rId74"/>
    <p:sldId id="402" r:id="rId75"/>
    <p:sldId id="349" r:id="rId76"/>
    <p:sldId id="403" r:id="rId77"/>
    <p:sldId id="378" r:id="rId78"/>
    <p:sldId id="379" r:id="rId79"/>
    <p:sldId id="380" r:id="rId80"/>
    <p:sldId id="381" r:id="rId81"/>
    <p:sldId id="404" r:id="rId82"/>
    <p:sldId id="464" r:id="rId83"/>
    <p:sldId id="467" r:id="rId84"/>
    <p:sldId id="465" r:id="rId85"/>
    <p:sldId id="463" r:id="rId86"/>
    <p:sldId id="468" r:id="rId87"/>
    <p:sldId id="466" r:id="rId88"/>
    <p:sldId id="469" r:id="rId89"/>
    <p:sldId id="470" r:id="rId90"/>
    <p:sldId id="471" r:id="rId91"/>
    <p:sldId id="411" r:id="rId92"/>
    <p:sldId id="472" r:id="rId93"/>
    <p:sldId id="473" r:id="rId94"/>
    <p:sldId id="474" r:id="rId95"/>
    <p:sldId id="475" r:id="rId96"/>
    <p:sldId id="476" r:id="rId97"/>
    <p:sldId id="477" r:id="rId98"/>
    <p:sldId id="415" r:id="rId99"/>
    <p:sldId id="416" r:id="rId100"/>
    <p:sldId id="417" r:id="rId101"/>
    <p:sldId id="418" r:id="rId102"/>
    <p:sldId id="419" r:id="rId103"/>
    <p:sldId id="420" r:id="rId104"/>
    <p:sldId id="260" r:id="rId105"/>
    <p:sldId id="421" r:id="rId106"/>
    <p:sldId id="422" r:id="rId107"/>
    <p:sldId id="423" r:id="rId108"/>
    <p:sldId id="424" r:id="rId109"/>
    <p:sldId id="425" r:id="rId110"/>
    <p:sldId id="426" r:id="rId111"/>
    <p:sldId id="427" r:id="rId112"/>
    <p:sldId id="325" r:id="rId113"/>
    <p:sldId id="428" r:id="rId114"/>
    <p:sldId id="429" r:id="rId115"/>
    <p:sldId id="430" r:id="rId116"/>
    <p:sldId id="328" r:id="rId117"/>
    <p:sldId id="431" r:id="rId118"/>
    <p:sldId id="432" r:id="rId119"/>
    <p:sldId id="433" r:id="rId120"/>
    <p:sldId id="434" r:id="rId121"/>
    <p:sldId id="435" r:id="rId122"/>
    <p:sldId id="326" r:id="rId123"/>
    <p:sldId id="436" r:id="rId124"/>
    <p:sldId id="441" r:id="rId125"/>
    <p:sldId id="437" r:id="rId126"/>
    <p:sldId id="438" r:id="rId127"/>
    <p:sldId id="439" r:id="rId128"/>
    <p:sldId id="440" r:id="rId129"/>
    <p:sldId id="442" r:id="rId130"/>
    <p:sldId id="443" r:id="rId131"/>
    <p:sldId id="444" r:id="rId132"/>
    <p:sldId id="331" r:id="rId133"/>
    <p:sldId id="445" r:id="rId134"/>
    <p:sldId id="446" r:id="rId135"/>
    <p:sldId id="447" r:id="rId136"/>
    <p:sldId id="448" r:id="rId137"/>
    <p:sldId id="449" r:id="rId138"/>
    <p:sldId id="450" r:id="rId139"/>
    <p:sldId id="451" r:id="rId140"/>
    <p:sldId id="553" r:id="rId141"/>
    <p:sldId id="554" r:id="rId142"/>
    <p:sldId id="556" r:id="rId143"/>
    <p:sldId id="557" r:id="rId144"/>
    <p:sldId id="480" r:id="rId145"/>
    <p:sldId id="290" r:id="rId146"/>
    <p:sldId id="291" r:id="rId147"/>
    <p:sldId id="481" r:id="rId148"/>
    <p:sldId id="388" r:id="rId149"/>
    <p:sldId id="292" r:id="rId150"/>
    <p:sldId id="482" r:id="rId151"/>
    <p:sldId id="483" r:id="rId152"/>
    <p:sldId id="484" r:id="rId153"/>
    <p:sldId id="392" r:id="rId154"/>
    <p:sldId id="485" r:id="rId155"/>
    <p:sldId id="486" r:id="rId156"/>
    <p:sldId id="487" r:id="rId157"/>
    <p:sldId id="488" r:id="rId158"/>
    <p:sldId id="489" r:id="rId159"/>
    <p:sldId id="490" r:id="rId160"/>
    <p:sldId id="491" r:id="rId161"/>
    <p:sldId id="492" r:id="rId162"/>
    <p:sldId id="493" r:id="rId163"/>
    <p:sldId id="494" r:id="rId164"/>
    <p:sldId id="293" r:id="rId165"/>
    <p:sldId id="294" r:id="rId166"/>
    <p:sldId id="327" r:id="rId167"/>
    <p:sldId id="295" r:id="rId168"/>
    <p:sldId id="495" r:id="rId169"/>
    <p:sldId id="296" r:id="rId170"/>
    <p:sldId id="496" r:id="rId171"/>
    <p:sldId id="330" r:id="rId172"/>
    <p:sldId id="497" r:id="rId173"/>
    <p:sldId id="297" r:id="rId174"/>
    <p:sldId id="498" r:id="rId175"/>
    <p:sldId id="298" r:id="rId176"/>
    <p:sldId id="499" r:id="rId177"/>
    <p:sldId id="500" r:id="rId178"/>
    <p:sldId id="329" r:id="rId179"/>
    <p:sldId id="299" r:id="rId180"/>
    <p:sldId id="501" r:id="rId181"/>
    <p:sldId id="303" r:id="rId182"/>
    <p:sldId id="502" r:id="rId183"/>
    <p:sldId id="304" r:id="rId184"/>
    <p:sldId id="503" r:id="rId185"/>
    <p:sldId id="305" r:id="rId186"/>
    <p:sldId id="504" r:id="rId187"/>
    <p:sldId id="306" r:id="rId188"/>
    <p:sldId id="549" r:id="rId189"/>
    <p:sldId id="552" r:id="rId190"/>
    <p:sldId id="550" r:id="rId191"/>
    <p:sldId id="307" r:id="rId192"/>
    <p:sldId id="505" r:id="rId193"/>
    <p:sldId id="506" r:id="rId194"/>
    <p:sldId id="507" r:id="rId195"/>
    <p:sldId id="405" r:id="rId196"/>
    <p:sldId id="406" r:id="rId197"/>
    <p:sldId id="407" r:id="rId198"/>
    <p:sldId id="408" r:id="rId199"/>
    <p:sldId id="409" r:id="rId200"/>
    <p:sldId id="410" r:id="rId201"/>
    <p:sldId id="508" r:id="rId202"/>
    <p:sldId id="509" r:id="rId203"/>
    <p:sldId id="510" r:id="rId204"/>
    <p:sldId id="511" r:id="rId205"/>
    <p:sldId id="512" r:id="rId206"/>
    <p:sldId id="513" r:id="rId207"/>
    <p:sldId id="514" r:id="rId208"/>
    <p:sldId id="515" r:id="rId209"/>
    <p:sldId id="516" r:id="rId210"/>
    <p:sldId id="517" r:id="rId211"/>
    <p:sldId id="518" r:id="rId212"/>
    <p:sldId id="519" r:id="rId213"/>
    <p:sldId id="520" r:id="rId214"/>
    <p:sldId id="521" r:id="rId215"/>
    <p:sldId id="522" r:id="rId216"/>
    <p:sldId id="523" r:id="rId217"/>
    <p:sldId id="524" r:id="rId218"/>
    <p:sldId id="525" r:id="rId219"/>
    <p:sldId id="526" r:id="rId220"/>
    <p:sldId id="527" r:id="rId221"/>
    <p:sldId id="528" r:id="rId222"/>
    <p:sldId id="529" r:id="rId223"/>
    <p:sldId id="530" r:id="rId224"/>
    <p:sldId id="531" r:id="rId225"/>
    <p:sldId id="532" r:id="rId226"/>
    <p:sldId id="533" r:id="rId227"/>
    <p:sldId id="534" r:id="rId228"/>
    <p:sldId id="535" r:id="rId229"/>
    <p:sldId id="536" r:id="rId230"/>
    <p:sldId id="537" r:id="rId231"/>
    <p:sldId id="538" r:id="rId232"/>
    <p:sldId id="539" r:id="rId233"/>
    <p:sldId id="540" r:id="rId234"/>
    <p:sldId id="541" r:id="rId235"/>
    <p:sldId id="542" r:id="rId236"/>
    <p:sldId id="543" r:id="rId237"/>
    <p:sldId id="544" r:id="rId238"/>
    <p:sldId id="412" r:id="rId239"/>
    <p:sldId id="308" r:id="rId240"/>
    <p:sldId id="309" r:id="rId241"/>
    <p:sldId id="310" r:id="rId242"/>
    <p:sldId id="311" r:id="rId243"/>
    <p:sldId id="312" r:id="rId244"/>
    <p:sldId id="545" r:id="rId245"/>
    <p:sldId id="546" r:id="rId246"/>
    <p:sldId id="547" r:id="rId247"/>
    <p:sldId id="413" r:id="rId248"/>
    <p:sldId id="313" r:id="rId249"/>
    <p:sldId id="548" r:id="rId250"/>
    <p:sldId id="317" r:id="rId251"/>
    <p:sldId id="316" r:id="rId25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01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8" d="100"/>
          <a:sy n="98" d="100"/>
        </p:scale>
        <p:origin x="9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handoutMaster" Target="handoutMasters/handout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presProps" Target="presProps.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viewProps" Target="view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F6488C-D04B-484F-A536-83E69FCAEC65}"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E95479A4-CC78-4A00-865A-A544E09A2B16}">
      <dgm:prSet/>
      <dgm:spPr/>
      <dgm:t>
        <a:bodyPr/>
        <a:lstStyle/>
        <a:p>
          <a:r>
            <a:rPr lang="cs-CZ"/>
            <a:t>Atlas – nosič – první krční obratel</a:t>
          </a:r>
          <a:endParaRPr lang="en-US"/>
        </a:p>
      </dgm:t>
    </dgm:pt>
    <dgm:pt modelId="{39FB3847-051B-4E30-9C73-920BB42EB83F}" type="parTrans" cxnId="{AF87FD26-9194-4B02-A94F-B80870905AF4}">
      <dgm:prSet/>
      <dgm:spPr/>
      <dgm:t>
        <a:bodyPr/>
        <a:lstStyle/>
        <a:p>
          <a:endParaRPr lang="en-US"/>
        </a:p>
      </dgm:t>
    </dgm:pt>
    <dgm:pt modelId="{E5E60FC4-F0F0-47DC-8126-092BDF17D1CE}" type="sibTrans" cxnId="{AF87FD26-9194-4B02-A94F-B80870905AF4}">
      <dgm:prSet/>
      <dgm:spPr/>
      <dgm:t>
        <a:bodyPr/>
        <a:lstStyle/>
        <a:p>
          <a:endParaRPr lang="en-US"/>
        </a:p>
      </dgm:t>
    </dgm:pt>
    <dgm:pt modelId="{B5C2198F-4AC2-42CA-ADD1-400AB0A01FE3}">
      <dgm:prSet/>
      <dgm:spPr/>
      <dgm:t>
        <a:bodyPr/>
        <a:lstStyle/>
        <a:p>
          <a:r>
            <a:rPr lang="cs-CZ"/>
            <a:t>Axis – čepovec – druhý krční obratel – nese váhu hlavy 5,5 kg</a:t>
          </a:r>
          <a:endParaRPr lang="en-US"/>
        </a:p>
      </dgm:t>
    </dgm:pt>
    <dgm:pt modelId="{85FB76DF-8C00-48ED-B52F-9C02F99BD4C3}" type="parTrans" cxnId="{E331517D-F279-44F1-8365-1EBD9588D403}">
      <dgm:prSet/>
      <dgm:spPr/>
      <dgm:t>
        <a:bodyPr/>
        <a:lstStyle/>
        <a:p>
          <a:endParaRPr lang="en-US"/>
        </a:p>
      </dgm:t>
    </dgm:pt>
    <dgm:pt modelId="{EB2E34ED-DE1B-4398-B843-B25284CE9CE8}" type="sibTrans" cxnId="{E331517D-F279-44F1-8365-1EBD9588D403}">
      <dgm:prSet/>
      <dgm:spPr/>
      <dgm:t>
        <a:bodyPr/>
        <a:lstStyle/>
        <a:p>
          <a:endParaRPr lang="en-US"/>
        </a:p>
      </dgm:t>
    </dgm:pt>
    <dgm:pt modelId="{026A982F-8DD8-4F7B-984E-56E828547C1C}">
      <dgm:prSet/>
      <dgm:spPr/>
      <dgm:t>
        <a:bodyPr/>
        <a:lstStyle/>
        <a:p>
          <a:r>
            <a:rPr lang="cs-CZ"/>
            <a:t>Lordóza</a:t>
          </a:r>
          <a:endParaRPr lang="en-US"/>
        </a:p>
      </dgm:t>
    </dgm:pt>
    <dgm:pt modelId="{958992C7-B030-486F-AAAF-C7CF42A92BE6}" type="parTrans" cxnId="{D7C69140-3E26-487C-B02B-8A9851B03BE6}">
      <dgm:prSet/>
      <dgm:spPr/>
      <dgm:t>
        <a:bodyPr/>
        <a:lstStyle/>
        <a:p>
          <a:endParaRPr lang="en-US"/>
        </a:p>
      </dgm:t>
    </dgm:pt>
    <dgm:pt modelId="{1042249D-44EE-4F00-938A-54CD2161E096}" type="sibTrans" cxnId="{D7C69140-3E26-487C-B02B-8A9851B03BE6}">
      <dgm:prSet/>
      <dgm:spPr/>
      <dgm:t>
        <a:bodyPr/>
        <a:lstStyle/>
        <a:p>
          <a:endParaRPr lang="en-US"/>
        </a:p>
      </dgm:t>
    </dgm:pt>
    <dgm:pt modelId="{60DC4CAC-CAA2-4306-BA75-64591053047A}" type="pres">
      <dgm:prSet presAssocID="{A0F6488C-D04B-484F-A536-83E69FCAEC65}" presName="vert0" presStyleCnt="0">
        <dgm:presLayoutVars>
          <dgm:dir/>
          <dgm:animOne val="branch"/>
          <dgm:animLvl val="lvl"/>
        </dgm:presLayoutVars>
      </dgm:prSet>
      <dgm:spPr/>
    </dgm:pt>
    <dgm:pt modelId="{12131DA5-A85C-4315-864A-0CD3BD686049}" type="pres">
      <dgm:prSet presAssocID="{E95479A4-CC78-4A00-865A-A544E09A2B16}" presName="thickLine" presStyleLbl="alignNode1" presStyleIdx="0" presStyleCnt="3"/>
      <dgm:spPr/>
    </dgm:pt>
    <dgm:pt modelId="{09D2CF0B-D9BB-4C52-8D76-1FC94327157B}" type="pres">
      <dgm:prSet presAssocID="{E95479A4-CC78-4A00-865A-A544E09A2B16}" presName="horz1" presStyleCnt="0"/>
      <dgm:spPr/>
    </dgm:pt>
    <dgm:pt modelId="{6D54A7BE-7AA8-4D9E-9A70-473A101AE57B}" type="pres">
      <dgm:prSet presAssocID="{E95479A4-CC78-4A00-865A-A544E09A2B16}" presName="tx1" presStyleLbl="revTx" presStyleIdx="0" presStyleCnt="3"/>
      <dgm:spPr/>
    </dgm:pt>
    <dgm:pt modelId="{F53619E2-68BF-41A0-883F-D43B0F50717E}" type="pres">
      <dgm:prSet presAssocID="{E95479A4-CC78-4A00-865A-A544E09A2B16}" presName="vert1" presStyleCnt="0"/>
      <dgm:spPr/>
    </dgm:pt>
    <dgm:pt modelId="{C5648119-6177-4F35-B69E-F09A49017BE6}" type="pres">
      <dgm:prSet presAssocID="{B5C2198F-4AC2-42CA-ADD1-400AB0A01FE3}" presName="thickLine" presStyleLbl="alignNode1" presStyleIdx="1" presStyleCnt="3"/>
      <dgm:spPr/>
    </dgm:pt>
    <dgm:pt modelId="{2377ECE2-882C-4BF4-9541-9869E0721009}" type="pres">
      <dgm:prSet presAssocID="{B5C2198F-4AC2-42CA-ADD1-400AB0A01FE3}" presName="horz1" presStyleCnt="0"/>
      <dgm:spPr/>
    </dgm:pt>
    <dgm:pt modelId="{7A2CB954-52E0-4E3B-B1A5-1A37447BEF9E}" type="pres">
      <dgm:prSet presAssocID="{B5C2198F-4AC2-42CA-ADD1-400AB0A01FE3}" presName="tx1" presStyleLbl="revTx" presStyleIdx="1" presStyleCnt="3"/>
      <dgm:spPr/>
    </dgm:pt>
    <dgm:pt modelId="{AF16E31B-7B9C-4E16-AFD7-0C3B771D37EA}" type="pres">
      <dgm:prSet presAssocID="{B5C2198F-4AC2-42CA-ADD1-400AB0A01FE3}" presName="vert1" presStyleCnt="0"/>
      <dgm:spPr/>
    </dgm:pt>
    <dgm:pt modelId="{40B6E993-1A87-4BDE-9A93-F5BF191EC604}" type="pres">
      <dgm:prSet presAssocID="{026A982F-8DD8-4F7B-984E-56E828547C1C}" presName="thickLine" presStyleLbl="alignNode1" presStyleIdx="2" presStyleCnt="3"/>
      <dgm:spPr/>
    </dgm:pt>
    <dgm:pt modelId="{3673FC9A-BBD6-4499-86E2-20C875078BD6}" type="pres">
      <dgm:prSet presAssocID="{026A982F-8DD8-4F7B-984E-56E828547C1C}" presName="horz1" presStyleCnt="0"/>
      <dgm:spPr/>
    </dgm:pt>
    <dgm:pt modelId="{8200FB57-1424-403F-BB03-45CF996992E5}" type="pres">
      <dgm:prSet presAssocID="{026A982F-8DD8-4F7B-984E-56E828547C1C}" presName="tx1" presStyleLbl="revTx" presStyleIdx="2" presStyleCnt="3"/>
      <dgm:spPr/>
    </dgm:pt>
    <dgm:pt modelId="{4689FF5C-1BB8-4507-A7A3-150A45099BBE}" type="pres">
      <dgm:prSet presAssocID="{026A982F-8DD8-4F7B-984E-56E828547C1C}" presName="vert1" presStyleCnt="0"/>
      <dgm:spPr/>
    </dgm:pt>
  </dgm:ptLst>
  <dgm:cxnLst>
    <dgm:cxn modelId="{39235807-E917-4026-B2D5-6FB0BB2FB36C}" type="presOf" srcId="{B5C2198F-4AC2-42CA-ADD1-400AB0A01FE3}" destId="{7A2CB954-52E0-4E3B-B1A5-1A37447BEF9E}" srcOrd="0" destOrd="0" presId="urn:microsoft.com/office/officeart/2008/layout/LinedList"/>
    <dgm:cxn modelId="{AF87FD26-9194-4B02-A94F-B80870905AF4}" srcId="{A0F6488C-D04B-484F-A536-83E69FCAEC65}" destId="{E95479A4-CC78-4A00-865A-A544E09A2B16}" srcOrd="0" destOrd="0" parTransId="{39FB3847-051B-4E30-9C73-920BB42EB83F}" sibTransId="{E5E60FC4-F0F0-47DC-8126-092BDF17D1CE}"/>
    <dgm:cxn modelId="{D7C69140-3E26-487C-B02B-8A9851B03BE6}" srcId="{A0F6488C-D04B-484F-A536-83E69FCAEC65}" destId="{026A982F-8DD8-4F7B-984E-56E828547C1C}" srcOrd="2" destOrd="0" parTransId="{958992C7-B030-486F-AAAF-C7CF42A92BE6}" sibTransId="{1042249D-44EE-4F00-938A-54CD2161E096}"/>
    <dgm:cxn modelId="{6FFCDD73-DAB3-4EF8-9C4E-F9145F4622BE}" type="presOf" srcId="{E95479A4-CC78-4A00-865A-A544E09A2B16}" destId="{6D54A7BE-7AA8-4D9E-9A70-473A101AE57B}" srcOrd="0" destOrd="0" presId="urn:microsoft.com/office/officeart/2008/layout/LinedList"/>
    <dgm:cxn modelId="{E331517D-F279-44F1-8365-1EBD9588D403}" srcId="{A0F6488C-D04B-484F-A536-83E69FCAEC65}" destId="{B5C2198F-4AC2-42CA-ADD1-400AB0A01FE3}" srcOrd="1" destOrd="0" parTransId="{85FB76DF-8C00-48ED-B52F-9C02F99BD4C3}" sibTransId="{EB2E34ED-DE1B-4398-B843-B25284CE9CE8}"/>
    <dgm:cxn modelId="{E1AD6ABE-5C97-44C5-AA88-2348CCD63311}" type="presOf" srcId="{026A982F-8DD8-4F7B-984E-56E828547C1C}" destId="{8200FB57-1424-403F-BB03-45CF996992E5}" srcOrd="0" destOrd="0" presId="urn:microsoft.com/office/officeart/2008/layout/LinedList"/>
    <dgm:cxn modelId="{C4408DE5-079C-480A-8E41-DABD3D8725B7}" type="presOf" srcId="{A0F6488C-D04B-484F-A536-83E69FCAEC65}" destId="{60DC4CAC-CAA2-4306-BA75-64591053047A}" srcOrd="0" destOrd="0" presId="urn:microsoft.com/office/officeart/2008/layout/LinedList"/>
    <dgm:cxn modelId="{3F97AAE1-C54D-40B8-A155-D3052A13D688}" type="presParOf" srcId="{60DC4CAC-CAA2-4306-BA75-64591053047A}" destId="{12131DA5-A85C-4315-864A-0CD3BD686049}" srcOrd="0" destOrd="0" presId="urn:microsoft.com/office/officeart/2008/layout/LinedList"/>
    <dgm:cxn modelId="{750C6812-610F-480D-BDD1-648145F2353C}" type="presParOf" srcId="{60DC4CAC-CAA2-4306-BA75-64591053047A}" destId="{09D2CF0B-D9BB-4C52-8D76-1FC94327157B}" srcOrd="1" destOrd="0" presId="urn:microsoft.com/office/officeart/2008/layout/LinedList"/>
    <dgm:cxn modelId="{103F01AA-F9C9-41FA-824B-FA498B257B42}" type="presParOf" srcId="{09D2CF0B-D9BB-4C52-8D76-1FC94327157B}" destId="{6D54A7BE-7AA8-4D9E-9A70-473A101AE57B}" srcOrd="0" destOrd="0" presId="urn:microsoft.com/office/officeart/2008/layout/LinedList"/>
    <dgm:cxn modelId="{99E02D5D-312A-4886-B266-F4F1976DB789}" type="presParOf" srcId="{09D2CF0B-D9BB-4C52-8D76-1FC94327157B}" destId="{F53619E2-68BF-41A0-883F-D43B0F50717E}" srcOrd="1" destOrd="0" presId="urn:microsoft.com/office/officeart/2008/layout/LinedList"/>
    <dgm:cxn modelId="{6CDDD051-FFB2-48C3-8260-3BDD2530EB98}" type="presParOf" srcId="{60DC4CAC-CAA2-4306-BA75-64591053047A}" destId="{C5648119-6177-4F35-B69E-F09A49017BE6}" srcOrd="2" destOrd="0" presId="urn:microsoft.com/office/officeart/2008/layout/LinedList"/>
    <dgm:cxn modelId="{0E00359E-D633-476B-A674-591D06354EEC}" type="presParOf" srcId="{60DC4CAC-CAA2-4306-BA75-64591053047A}" destId="{2377ECE2-882C-4BF4-9541-9869E0721009}" srcOrd="3" destOrd="0" presId="urn:microsoft.com/office/officeart/2008/layout/LinedList"/>
    <dgm:cxn modelId="{32E71A1B-E1F8-4D0C-84B9-D5A3A9B9F60A}" type="presParOf" srcId="{2377ECE2-882C-4BF4-9541-9869E0721009}" destId="{7A2CB954-52E0-4E3B-B1A5-1A37447BEF9E}" srcOrd="0" destOrd="0" presId="urn:microsoft.com/office/officeart/2008/layout/LinedList"/>
    <dgm:cxn modelId="{C1BCD77D-FC4F-4740-990A-828EF7523C25}" type="presParOf" srcId="{2377ECE2-882C-4BF4-9541-9869E0721009}" destId="{AF16E31B-7B9C-4E16-AFD7-0C3B771D37EA}" srcOrd="1" destOrd="0" presId="urn:microsoft.com/office/officeart/2008/layout/LinedList"/>
    <dgm:cxn modelId="{54FA97B2-7625-4414-93DA-AB6DC79991FF}" type="presParOf" srcId="{60DC4CAC-CAA2-4306-BA75-64591053047A}" destId="{40B6E993-1A87-4BDE-9A93-F5BF191EC604}" srcOrd="4" destOrd="0" presId="urn:microsoft.com/office/officeart/2008/layout/LinedList"/>
    <dgm:cxn modelId="{6A3795FE-2874-40FB-B23E-186BFF3CC917}" type="presParOf" srcId="{60DC4CAC-CAA2-4306-BA75-64591053047A}" destId="{3673FC9A-BBD6-4499-86E2-20C875078BD6}" srcOrd="5" destOrd="0" presId="urn:microsoft.com/office/officeart/2008/layout/LinedList"/>
    <dgm:cxn modelId="{A02D5140-69D9-4BA2-B60A-20964E0C5954}" type="presParOf" srcId="{3673FC9A-BBD6-4499-86E2-20C875078BD6}" destId="{8200FB57-1424-403F-BB03-45CF996992E5}" srcOrd="0" destOrd="0" presId="urn:microsoft.com/office/officeart/2008/layout/LinedList"/>
    <dgm:cxn modelId="{24E6D23B-1AAF-4E25-B4D6-3D9DFC8B435B}" type="presParOf" srcId="{3673FC9A-BBD6-4499-86E2-20C875078BD6}" destId="{4689FF5C-1BB8-4507-A7A3-150A45099BB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1322B4-305A-4F17-9651-369F05BFD08B}"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88F875D4-2A0F-4FF8-822B-105DAC42532B}">
      <dgm:prSet/>
      <dgm:spPr/>
      <dgm:t>
        <a:bodyPr/>
        <a:lstStyle/>
        <a:p>
          <a:r>
            <a:rPr lang="cs-CZ"/>
            <a:t>Hákovitý výběžek – processus coracoideus</a:t>
          </a:r>
          <a:endParaRPr lang="en-US"/>
        </a:p>
      </dgm:t>
    </dgm:pt>
    <dgm:pt modelId="{0E4FEE39-B948-4F09-AF65-2B631F44A7A1}" type="parTrans" cxnId="{6A4944B5-4A77-406F-8541-6EF64E15D3AA}">
      <dgm:prSet/>
      <dgm:spPr/>
      <dgm:t>
        <a:bodyPr/>
        <a:lstStyle/>
        <a:p>
          <a:endParaRPr lang="en-US"/>
        </a:p>
      </dgm:t>
    </dgm:pt>
    <dgm:pt modelId="{FF865372-E502-460A-94C7-3348C5CACBB8}" type="sibTrans" cxnId="{6A4944B5-4A77-406F-8541-6EF64E15D3AA}">
      <dgm:prSet/>
      <dgm:spPr/>
      <dgm:t>
        <a:bodyPr/>
        <a:lstStyle/>
        <a:p>
          <a:endParaRPr lang="en-US"/>
        </a:p>
      </dgm:t>
    </dgm:pt>
    <dgm:pt modelId="{0B560E22-2874-435B-84EA-6AD559C561B4}">
      <dgm:prSet/>
      <dgm:spPr/>
      <dgm:t>
        <a:bodyPr/>
        <a:lstStyle/>
        <a:p>
          <a:r>
            <a:rPr lang="cs-CZ" b="1"/>
            <a:t>Přední plocha</a:t>
          </a:r>
          <a:r>
            <a:rPr lang="cs-CZ"/>
            <a:t> (</a:t>
          </a:r>
          <a:r>
            <a:rPr lang="cs-CZ" i="1"/>
            <a:t>facies costalis</a:t>
          </a:r>
          <a:r>
            <a:rPr lang="cs-CZ"/>
            <a:t>) je mírně prohloubená a upíná se zde začátek podlopatkového svalu (</a:t>
          </a:r>
          <a:r>
            <a:rPr lang="cs-CZ" i="1"/>
            <a:t>musculus subscapularis</a:t>
          </a:r>
          <a:r>
            <a:rPr lang="cs-CZ"/>
            <a:t>). </a:t>
          </a:r>
          <a:endParaRPr lang="en-US"/>
        </a:p>
      </dgm:t>
    </dgm:pt>
    <dgm:pt modelId="{1CF8CC24-96AF-44B6-9CA8-F5FB2BD4A548}" type="parTrans" cxnId="{6AF16C68-6DE3-4EF6-B1E7-88227F8EC0A6}">
      <dgm:prSet/>
      <dgm:spPr/>
      <dgm:t>
        <a:bodyPr/>
        <a:lstStyle/>
        <a:p>
          <a:endParaRPr lang="en-US"/>
        </a:p>
      </dgm:t>
    </dgm:pt>
    <dgm:pt modelId="{911B6F2A-8CED-465E-B967-23CD30C32E05}" type="sibTrans" cxnId="{6AF16C68-6DE3-4EF6-B1E7-88227F8EC0A6}">
      <dgm:prSet/>
      <dgm:spPr/>
      <dgm:t>
        <a:bodyPr/>
        <a:lstStyle/>
        <a:p>
          <a:endParaRPr lang="en-US"/>
        </a:p>
      </dgm:t>
    </dgm:pt>
    <dgm:pt modelId="{C5FD8563-925F-444A-852D-03AF756B3E74}">
      <dgm:prSet/>
      <dgm:spPr/>
      <dgm:t>
        <a:bodyPr/>
        <a:lstStyle/>
        <a:p>
          <a:r>
            <a:rPr lang="cs-CZ" b="1"/>
            <a:t>Zadní plocha</a:t>
          </a:r>
          <a:r>
            <a:rPr lang="cs-CZ"/>
            <a:t> (</a:t>
          </a:r>
          <a:r>
            <a:rPr lang="cs-CZ" i="1"/>
            <a:t>facies dorsalis</a:t>
          </a:r>
          <a:r>
            <a:rPr lang="cs-CZ"/>
            <a:t>) je rozdělená hřebenem (</a:t>
          </a:r>
          <a:r>
            <a:rPr lang="cs-CZ" i="1"/>
            <a:t>spina scapulae</a:t>
          </a:r>
          <a:r>
            <a:rPr lang="cs-CZ"/>
            <a:t>) na dvě části. Menší část nad hřebenem je nadhřebenová jáma (</a:t>
          </a:r>
          <a:r>
            <a:rPr lang="cs-CZ" i="1"/>
            <a:t>fossa supraspinata</a:t>
          </a:r>
          <a:r>
            <a:rPr lang="cs-CZ"/>
            <a:t>) a větší je podhřebenová jáma (</a:t>
          </a:r>
          <a:r>
            <a:rPr lang="cs-CZ" i="1"/>
            <a:t>fossa infraspinata</a:t>
          </a:r>
          <a:r>
            <a:rPr lang="cs-CZ"/>
            <a:t>).. </a:t>
          </a:r>
          <a:endParaRPr lang="en-US"/>
        </a:p>
      </dgm:t>
    </dgm:pt>
    <dgm:pt modelId="{6C7570F0-3BE8-47F2-B57C-B6C3D58192A4}" type="parTrans" cxnId="{F15918F4-3231-440A-A31F-011C30A3CA4E}">
      <dgm:prSet/>
      <dgm:spPr/>
      <dgm:t>
        <a:bodyPr/>
        <a:lstStyle/>
        <a:p>
          <a:endParaRPr lang="en-US"/>
        </a:p>
      </dgm:t>
    </dgm:pt>
    <dgm:pt modelId="{40D1A098-7643-4FE0-BE1C-7BC49A0C7332}" type="sibTrans" cxnId="{F15918F4-3231-440A-A31F-011C30A3CA4E}">
      <dgm:prSet/>
      <dgm:spPr/>
      <dgm:t>
        <a:bodyPr/>
        <a:lstStyle/>
        <a:p>
          <a:endParaRPr lang="en-US"/>
        </a:p>
      </dgm:t>
    </dgm:pt>
    <dgm:pt modelId="{0AD27BA9-DC3E-4C69-9825-A2777D225719}" type="pres">
      <dgm:prSet presAssocID="{8C1322B4-305A-4F17-9651-369F05BFD08B}" presName="vert0" presStyleCnt="0">
        <dgm:presLayoutVars>
          <dgm:dir/>
          <dgm:animOne val="branch"/>
          <dgm:animLvl val="lvl"/>
        </dgm:presLayoutVars>
      </dgm:prSet>
      <dgm:spPr/>
    </dgm:pt>
    <dgm:pt modelId="{BE4A5033-FC5A-481F-B015-E4845AD8430C}" type="pres">
      <dgm:prSet presAssocID="{88F875D4-2A0F-4FF8-822B-105DAC42532B}" presName="thickLine" presStyleLbl="alignNode1" presStyleIdx="0" presStyleCnt="3"/>
      <dgm:spPr/>
    </dgm:pt>
    <dgm:pt modelId="{06AA380E-088C-497B-93E4-40D3E55B3EF0}" type="pres">
      <dgm:prSet presAssocID="{88F875D4-2A0F-4FF8-822B-105DAC42532B}" presName="horz1" presStyleCnt="0"/>
      <dgm:spPr/>
    </dgm:pt>
    <dgm:pt modelId="{D2CC0ADD-230C-4C5B-A506-30D71232DFA7}" type="pres">
      <dgm:prSet presAssocID="{88F875D4-2A0F-4FF8-822B-105DAC42532B}" presName="tx1" presStyleLbl="revTx" presStyleIdx="0" presStyleCnt="3"/>
      <dgm:spPr/>
    </dgm:pt>
    <dgm:pt modelId="{AABE266D-C4DD-429E-BE1E-05AD5F2AF25D}" type="pres">
      <dgm:prSet presAssocID="{88F875D4-2A0F-4FF8-822B-105DAC42532B}" presName="vert1" presStyleCnt="0"/>
      <dgm:spPr/>
    </dgm:pt>
    <dgm:pt modelId="{D6805A02-6FCD-4B2E-9387-3A698F5EB96B}" type="pres">
      <dgm:prSet presAssocID="{0B560E22-2874-435B-84EA-6AD559C561B4}" presName="thickLine" presStyleLbl="alignNode1" presStyleIdx="1" presStyleCnt="3"/>
      <dgm:spPr/>
    </dgm:pt>
    <dgm:pt modelId="{9BB025BA-7722-4888-9EA0-4E266D121EF4}" type="pres">
      <dgm:prSet presAssocID="{0B560E22-2874-435B-84EA-6AD559C561B4}" presName="horz1" presStyleCnt="0"/>
      <dgm:spPr/>
    </dgm:pt>
    <dgm:pt modelId="{5BB7B837-04F7-4548-8723-E654C3D125FF}" type="pres">
      <dgm:prSet presAssocID="{0B560E22-2874-435B-84EA-6AD559C561B4}" presName="tx1" presStyleLbl="revTx" presStyleIdx="1" presStyleCnt="3"/>
      <dgm:spPr/>
    </dgm:pt>
    <dgm:pt modelId="{D28D1AF5-CC6E-4C1B-9FAF-8D8533C26079}" type="pres">
      <dgm:prSet presAssocID="{0B560E22-2874-435B-84EA-6AD559C561B4}" presName="vert1" presStyleCnt="0"/>
      <dgm:spPr/>
    </dgm:pt>
    <dgm:pt modelId="{885911B1-1E7E-46D6-8A8D-E3F7E7F2C4C5}" type="pres">
      <dgm:prSet presAssocID="{C5FD8563-925F-444A-852D-03AF756B3E74}" presName="thickLine" presStyleLbl="alignNode1" presStyleIdx="2" presStyleCnt="3"/>
      <dgm:spPr/>
    </dgm:pt>
    <dgm:pt modelId="{BADD6D5E-4F2D-47ED-9222-73FFA1A99075}" type="pres">
      <dgm:prSet presAssocID="{C5FD8563-925F-444A-852D-03AF756B3E74}" presName="horz1" presStyleCnt="0"/>
      <dgm:spPr/>
    </dgm:pt>
    <dgm:pt modelId="{F4A332ED-D7D0-4775-B31E-2B54A70C89E2}" type="pres">
      <dgm:prSet presAssocID="{C5FD8563-925F-444A-852D-03AF756B3E74}" presName="tx1" presStyleLbl="revTx" presStyleIdx="2" presStyleCnt="3"/>
      <dgm:spPr/>
    </dgm:pt>
    <dgm:pt modelId="{593E5B9A-77F2-4076-8558-E91AF140528B}" type="pres">
      <dgm:prSet presAssocID="{C5FD8563-925F-444A-852D-03AF756B3E74}" presName="vert1" presStyleCnt="0"/>
      <dgm:spPr/>
    </dgm:pt>
  </dgm:ptLst>
  <dgm:cxnLst>
    <dgm:cxn modelId="{D332733A-3EB3-405F-95EC-9E30762D593E}" type="presOf" srcId="{C5FD8563-925F-444A-852D-03AF756B3E74}" destId="{F4A332ED-D7D0-4775-B31E-2B54A70C89E2}" srcOrd="0" destOrd="0" presId="urn:microsoft.com/office/officeart/2008/layout/LinedList"/>
    <dgm:cxn modelId="{6AF16C68-6DE3-4EF6-B1E7-88227F8EC0A6}" srcId="{8C1322B4-305A-4F17-9651-369F05BFD08B}" destId="{0B560E22-2874-435B-84EA-6AD559C561B4}" srcOrd="1" destOrd="0" parTransId="{1CF8CC24-96AF-44B6-9CA8-F5FB2BD4A548}" sibTransId="{911B6F2A-8CED-465E-B967-23CD30C32E05}"/>
    <dgm:cxn modelId="{D267704A-F0CD-40B0-9EB2-B7065C2B8138}" type="presOf" srcId="{88F875D4-2A0F-4FF8-822B-105DAC42532B}" destId="{D2CC0ADD-230C-4C5B-A506-30D71232DFA7}" srcOrd="0" destOrd="0" presId="urn:microsoft.com/office/officeart/2008/layout/LinedList"/>
    <dgm:cxn modelId="{35C95881-793A-419F-AE76-EF5306273B6F}" type="presOf" srcId="{8C1322B4-305A-4F17-9651-369F05BFD08B}" destId="{0AD27BA9-DC3E-4C69-9825-A2777D225719}" srcOrd="0" destOrd="0" presId="urn:microsoft.com/office/officeart/2008/layout/LinedList"/>
    <dgm:cxn modelId="{5270BDA7-FDF6-481F-853D-541B8DCFC52B}" type="presOf" srcId="{0B560E22-2874-435B-84EA-6AD559C561B4}" destId="{5BB7B837-04F7-4548-8723-E654C3D125FF}" srcOrd="0" destOrd="0" presId="urn:microsoft.com/office/officeart/2008/layout/LinedList"/>
    <dgm:cxn modelId="{6A4944B5-4A77-406F-8541-6EF64E15D3AA}" srcId="{8C1322B4-305A-4F17-9651-369F05BFD08B}" destId="{88F875D4-2A0F-4FF8-822B-105DAC42532B}" srcOrd="0" destOrd="0" parTransId="{0E4FEE39-B948-4F09-AF65-2B631F44A7A1}" sibTransId="{FF865372-E502-460A-94C7-3348C5CACBB8}"/>
    <dgm:cxn modelId="{F15918F4-3231-440A-A31F-011C30A3CA4E}" srcId="{8C1322B4-305A-4F17-9651-369F05BFD08B}" destId="{C5FD8563-925F-444A-852D-03AF756B3E74}" srcOrd="2" destOrd="0" parTransId="{6C7570F0-3BE8-47F2-B57C-B6C3D58192A4}" sibTransId="{40D1A098-7643-4FE0-BE1C-7BC49A0C7332}"/>
    <dgm:cxn modelId="{5E0B40E5-221A-4F26-B133-7929AA378A52}" type="presParOf" srcId="{0AD27BA9-DC3E-4C69-9825-A2777D225719}" destId="{BE4A5033-FC5A-481F-B015-E4845AD8430C}" srcOrd="0" destOrd="0" presId="urn:microsoft.com/office/officeart/2008/layout/LinedList"/>
    <dgm:cxn modelId="{C12BE638-5B4B-43C5-B787-7BEED18B854A}" type="presParOf" srcId="{0AD27BA9-DC3E-4C69-9825-A2777D225719}" destId="{06AA380E-088C-497B-93E4-40D3E55B3EF0}" srcOrd="1" destOrd="0" presId="urn:microsoft.com/office/officeart/2008/layout/LinedList"/>
    <dgm:cxn modelId="{1625E31D-25A9-4087-8F52-5AC22C9C12E0}" type="presParOf" srcId="{06AA380E-088C-497B-93E4-40D3E55B3EF0}" destId="{D2CC0ADD-230C-4C5B-A506-30D71232DFA7}" srcOrd="0" destOrd="0" presId="urn:microsoft.com/office/officeart/2008/layout/LinedList"/>
    <dgm:cxn modelId="{F666E118-7807-40C0-B10F-906BD0332EB0}" type="presParOf" srcId="{06AA380E-088C-497B-93E4-40D3E55B3EF0}" destId="{AABE266D-C4DD-429E-BE1E-05AD5F2AF25D}" srcOrd="1" destOrd="0" presId="urn:microsoft.com/office/officeart/2008/layout/LinedList"/>
    <dgm:cxn modelId="{D7E0FA5A-E2EF-452B-8CBE-5E9E5B6649DF}" type="presParOf" srcId="{0AD27BA9-DC3E-4C69-9825-A2777D225719}" destId="{D6805A02-6FCD-4B2E-9387-3A698F5EB96B}" srcOrd="2" destOrd="0" presId="urn:microsoft.com/office/officeart/2008/layout/LinedList"/>
    <dgm:cxn modelId="{A3456C98-85CF-44CA-A6AD-385A5897C072}" type="presParOf" srcId="{0AD27BA9-DC3E-4C69-9825-A2777D225719}" destId="{9BB025BA-7722-4888-9EA0-4E266D121EF4}" srcOrd="3" destOrd="0" presId="urn:microsoft.com/office/officeart/2008/layout/LinedList"/>
    <dgm:cxn modelId="{7D2EB5FD-A0F3-4F15-AFE8-D7B8C6CCDE2E}" type="presParOf" srcId="{9BB025BA-7722-4888-9EA0-4E266D121EF4}" destId="{5BB7B837-04F7-4548-8723-E654C3D125FF}" srcOrd="0" destOrd="0" presId="urn:microsoft.com/office/officeart/2008/layout/LinedList"/>
    <dgm:cxn modelId="{2ED60797-E522-4A8F-A644-AE44AF5A14A8}" type="presParOf" srcId="{9BB025BA-7722-4888-9EA0-4E266D121EF4}" destId="{D28D1AF5-CC6E-4C1B-9FAF-8D8533C26079}" srcOrd="1" destOrd="0" presId="urn:microsoft.com/office/officeart/2008/layout/LinedList"/>
    <dgm:cxn modelId="{7ACA7D9D-0177-4120-AE3D-54B3B6EEAE64}" type="presParOf" srcId="{0AD27BA9-DC3E-4C69-9825-A2777D225719}" destId="{885911B1-1E7E-46D6-8A8D-E3F7E7F2C4C5}" srcOrd="4" destOrd="0" presId="urn:microsoft.com/office/officeart/2008/layout/LinedList"/>
    <dgm:cxn modelId="{116155ED-AB88-4760-8A69-FB3EA49C2BF4}" type="presParOf" srcId="{0AD27BA9-DC3E-4C69-9825-A2777D225719}" destId="{BADD6D5E-4F2D-47ED-9222-73FFA1A99075}" srcOrd="5" destOrd="0" presId="urn:microsoft.com/office/officeart/2008/layout/LinedList"/>
    <dgm:cxn modelId="{902B14DE-C8D7-470C-8EAC-E21D80A4A6F9}" type="presParOf" srcId="{BADD6D5E-4F2D-47ED-9222-73FFA1A99075}" destId="{F4A332ED-D7D0-4775-B31E-2B54A70C89E2}" srcOrd="0" destOrd="0" presId="urn:microsoft.com/office/officeart/2008/layout/LinedList"/>
    <dgm:cxn modelId="{B6F3D65D-91EF-4C04-8414-3D8FD8871C0C}" type="presParOf" srcId="{BADD6D5E-4F2D-47ED-9222-73FFA1A99075}" destId="{593E5B9A-77F2-4076-8558-E91AF140528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8625ED-1DB0-483F-A5CD-79ACE4FF0989}"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F3173B3B-7F54-452E-A728-C5B44FFC4E79}">
      <dgm:prSet/>
      <dgm:spPr/>
      <dgm:t>
        <a:bodyPr/>
        <a:lstStyle/>
        <a:p>
          <a:r>
            <a:rPr lang="cs-CZ" dirty="0"/>
            <a:t>Rotace lopatky  - pilovitý sval a rombické svaly</a:t>
          </a:r>
          <a:endParaRPr lang="en-US" dirty="0"/>
        </a:p>
      </dgm:t>
    </dgm:pt>
    <dgm:pt modelId="{6BE11BB0-64BE-4C97-A9BF-FDE2629B258B}" type="parTrans" cxnId="{04933436-AEA2-4726-AC57-ACF54332319E}">
      <dgm:prSet/>
      <dgm:spPr/>
      <dgm:t>
        <a:bodyPr/>
        <a:lstStyle/>
        <a:p>
          <a:endParaRPr lang="en-US"/>
        </a:p>
      </dgm:t>
    </dgm:pt>
    <dgm:pt modelId="{6DB6F6FA-0017-4F5C-956A-E6B5B237924D}" type="sibTrans" cxnId="{04933436-AEA2-4726-AC57-ACF54332319E}">
      <dgm:prSet/>
      <dgm:spPr/>
      <dgm:t>
        <a:bodyPr/>
        <a:lstStyle/>
        <a:p>
          <a:endParaRPr lang="en-US"/>
        </a:p>
      </dgm:t>
    </dgm:pt>
    <dgm:pt modelId="{73F42846-2892-4609-B996-BBA8D8972FC8}">
      <dgm:prSet/>
      <dgm:spPr/>
      <dgm:t>
        <a:bodyPr/>
        <a:lstStyle/>
        <a:p>
          <a:r>
            <a:rPr lang="cs-CZ" dirty="0"/>
            <a:t>Elevace a deprese lopatky – trapézový sval a zdvihač lopatky</a:t>
          </a:r>
          <a:endParaRPr lang="en-US" dirty="0"/>
        </a:p>
      </dgm:t>
    </dgm:pt>
    <dgm:pt modelId="{6FC877E9-9A59-41AA-87AC-5E4693CDF4A9}" type="parTrans" cxnId="{972DBA48-CAFB-4A2E-A6B0-5B6A85350FC9}">
      <dgm:prSet/>
      <dgm:spPr/>
      <dgm:t>
        <a:bodyPr/>
        <a:lstStyle/>
        <a:p>
          <a:endParaRPr lang="en-US"/>
        </a:p>
      </dgm:t>
    </dgm:pt>
    <dgm:pt modelId="{0EA2FAD6-9528-41DA-8474-9D5E4CEF0B88}" type="sibTrans" cxnId="{972DBA48-CAFB-4A2E-A6B0-5B6A85350FC9}">
      <dgm:prSet/>
      <dgm:spPr/>
      <dgm:t>
        <a:bodyPr/>
        <a:lstStyle/>
        <a:p>
          <a:endParaRPr lang="en-US"/>
        </a:p>
      </dgm:t>
    </dgm:pt>
    <dgm:pt modelId="{25408167-176D-4AF4-BF3B-6561862FE236}">
      <dgm:prSet/>
      <dgm:spPr/>
      <dgm:t>
        <a:bodyPr/>
        <a:lstStyle/>
        <a:p>
          <a:r>
            <a:rPr lang="cs-CZ" dirty="0" err="1"/>
            <a:t>Anteverze</a:t>
          </a:r>
          <a:r>
            <a:rPr lang="cs-CZ" dirty="0"/>
            <a:t> a retroverze lopatky – trapézový sval a malý prsní sval</a:t>
          </a:r>
          <a:endParaRPr lang="en-US" dirty="0"/>
        </a:p>
      </dgm:t>
    </dgm:pt>
    <dgm:pt modelId="{20A0A7C5-2481-4018-BFB1-B9DEB43A3463}" type="parTrans" cxnId="{710C3288-FF51-463C-AFB8-6E244F8A2606}">
      <dgm:prSet/>
      <dgm:spPr/>
      <dgm:t>
        <a:bodyPr/>
        <a:lstStyle/>
        <a:p>
          <a:endParaRPr lang="en-US"/>
        </a:p>
      </dgm:t>
    </dgm:pt>
    <dgm:pt modelId="{3FDAC82A-907B-4FFF-AD90-1B2BE81D20A6}" type="sibTrans" cxnId="{710C3288-FF51-463C-AFB8-6E244F8A2606}">
      <dgm:prSet/>
      <dgm:spPr/>
      <dgm:t>
        <a:bodyPr/>
        <a:lstStyle/>
        <a:p>
          <a:endParaRPr lang="en-US"/>
        </a:p>
      </dgm:t>
    </dgm:pt>
    <dgm:pt modelId="{2231241C-D2C7-44D5-B702-47BE9B274247}">
      <dgm:prSet/>
      <dgm:spPr/>
      <dgm:t>
        <a:bodyPr/>
        <a:lstStyle/>
        <a:p>
          <a:r>
            <a:rPr lang="cs-CZ" dirty="0"/>
            <a:t>Addukce a abdukce lopatky – trapézový sval a přední  pilovitý</a:t>
          </a:r>
          <a:endParaRPr lang="en-US" dirty="0"/>
        </a:p>
      </dgm:t>
    </dgm:pt>
    <dgm:pt modelId="{CFD862D7-DC06-4900-A65A-D24BA3AB7290}" type="parTrans" cxnId="{F94DDF36-0201-4945-A73F-90F07DFE329C}">
      <dgm:prSet/>
      <dgm:spPr/>
      <dgm:t>
        <a:bodyPr/>
        <a:lstStyle/>
        <a:p>
          <a:endParaRPr lang="en-US"/>
        </a:p>
      </dgm:t>
    </dgm:pt>
    <dgm:pt modelId="{1BED1E0C-254F-4F39-993E-629FDBC3CF2D}" type="sibTrans" cxnId="{F94DDF36-0201-4945-A73F-90F07DFE329C}">
      <dgm:prSet/>
      <dgm:spPr/>
      <dgm:t>
        <a:bodyPr/>
        <a:lstStyle/>
        <a:p>
          <a:endParaRPr lang="en-US"/>
        </a:p>
      </dgm:t>
    </dgm:pt>
    <dgm:pt modelId="{54CED2C9-F82D-4191-B741-5453D61EA9B6}" type="pres">
      <dgm:prSet presAssocID="{DF8625ED-1DB0-483F-A5CD-79ACE4FF0989}" presName="vert0" presStyleCnt="0">
        <dgm:presLayoutVars>
          <dgm:dir/>
          <dgm:animOne val="branch"/>
          <dgm:animLvl val="lvl"/>
        </dgm:presLayoutVars>
      </dgm:prSet>
      <dgm:spPr/>
    </dgm:pt>
    <dgm:pt modelId="{3A2338DF-F781-4D34-8EEC-5E719CA206AC}" type="pres">
      <dgm:prSet presAssocID="{F3173B3B-7F54-452E-A728-C5B44FFC4E79}" presName="thickLine" presStyleLbl="alignNode1" presStyleIdx="0" presStyleCnt="4"/>
      <dgm:spPr/>
    </dgm:pt>
    <dgm:pt modelId="{5200D0BB-A5D6-43B9-9DD6-11A0421F0AFE}" type="pres">
      <dgm:prSet presAssocID="{F3173B3B-7F54-452E-A728-C5B44FFC4E79}" presName="horz1" presStyleCnt="0"/>
      <dgm:spPr/>
    </dgm:pt>
    <dgm:pt modelId="{0375DF45-95D0-48B1-9DD2-CBA152FC5567}" type="pres">
      <dgm:prSet presAssocID="{F3173B3B-7F54-452E-A728-C5B44FFC4E79}" presName="tx1" presStyleLbl="revTx" presStyleIdx="0" presStyleCnt="4"/>
      <dgm:spPr/>
    </dgm:pt>
    <dgm:pt modelId="{A5B4A74C-5697-443A-A9F7-4B4D51777B73}" type="pres">
      <dgm:prSet presAssocID="{F3173B3B-7F54-452E-A728-C5B44FFC4E79}" presName="vert1" presStyleCnt="0"/>
      <dgm:spPr/>
    </dgm:pt>
    <dgm:pt modelId="{13619D7C-D6FA-42BB-A127-6E67086F7D96}" type="pres">
      <dgm:prSet presAssocID="{73F42846-2892-4609-B996-BBA8D8972FC8}" presName="thickLine" presStyleLbl="alignNode1" presStyleIdx="1" presStyleCnt="4"/>
      <dgm:spPr/>
    </dgm:pt>
    <dgm:pt modelId="{DBA500F5-B156-4E51-A3B3-5FEDBF1FC718}" type="pres">
      <dgm:prSet presAssocID="{73F42846-2892-4609-B996-BBA8D8972FC8}" presName="horz1" presStyleCnt="0"/>
      <dgm:spPr/>
    </dgm:pt>
    <dgm:pt modelId="{C964F510-E11E-46F8-BA3D-FF7E69F4D1C9}" type="pres">
      <dgm:prSet presAssocID="{73F42846-2892-4609-B996-BBA8D8972FC8}" presName="tx1" presStyleLbl="revTx" presStyleIdx="1" presStyleCnt="4"/>
      <dgm:spPr/>
    </dgm:pt>
    <dgm:pt modelId="{1178C0DA-EBAB-4805-849D-E556520EF511}" type="pres">
      <dgm:prSet presAssocID="{73F42846-2892-4609-B996-BBA8D8972FC8}" presName="vert1" presStyleCnt="0"/>
      <dgm:spPr/>
    </dgm:pt>
    <dgm:pt modelId="{B823201B-F80C-43E9-A484-36D4CD01655C}" type="pres">
      <dgm:prSet presAssocID="{25408167-176D-4AF4-BF3B-6561862FE236}" presName="thickLine" presStyleLbl="alignNode1" presStyleIdx="2" presStyleCnt="4"/>
      <dgm:spPr/>
    </dgm:pt>
    <dgm:pt modelId="{FAE6178E-4E42-4DC6-ACDE-8CECEED854BC}" type="pres">
      <dgm:prSet presAssocID="{25408167-176D-4AF4-BF3B-6561862FE236}" presName="horz1" presStyleCnt="0"/>
      <dgm:spPr/>
    </dgm:pt>
    <dgm:pt modelId="{5C63417D-CEB7-425A-B6B4-9114C98ED634}" type="pres">
      <dgm:prSet presAssocID="{25408167-176D-4AF4-BF3B-6561862FE236}" presName="tx1" presStyleLbl="revTx" presStyleIdx="2" presStyleCnt="4"/>
      <dgm:spPr/>
    </dgm:pt>
    <dgm:pt modelId="{FC39C51C-222D-495D-BD70-E201F03D6F55}" type="pres">
      <dgm:prSet presAssocID="{25408167-176D-4AF4-BF3B-6561862FE236}" presName="vert1" presStyleCnt="0"/>
      <dgm:spPr/>
    </dgm:pt>
    <dgm:pt modelId="{C7E00FA0-E91A-4722-A6CB-EBB250BD9936}" type="pres">
      <dgm:prSet presAssocID="{2231241C-D2C7-44D5-B702-47BE9B274247}" presName="thickLine" presStyleLbl="alignNode1" presStyleIdx="3" presStyleCnt="4"/>
      <dgm:spPr/>
    </dgm:pt>
    <dgm:pt modelId="{F0B09385-DB78-4D87-BC56-00475CAD96DE}" type="pres">
      <dgm:prSet presAssocID="{2231241C-D2C7-44D5-B702-47BE9B274247}" presName="horz1" presStyleCnt="0"/>
      <dgm:spPr/>
    </dgm:pt>
    <dgm:pt modelId="{FFC800B9-E566-4E4C-A126-2736881DA362}" type="pres">
      <dgm:prSet presAssocID="{2231241C-D2C7-44D5-B702-47BE9B274247}" presName="tx1" presStyleLbl="revTx" presStyleIdx="3" presStyleCnt="4"/>
      <dgm:spPr/>
    </dgm:pt>
    <dgm:pt modelId="{6D702F4A-25A0-4B56-8474-DA806CC07573}" type="pres">
      <dgm:prSet presAssocID="{2231241C-D2C7-44D5-B702-47BE9B274247}" presName="vert1" presStyleCnt="0"/>
      <dgm:spPr/>
    </dgm:pt>
  </dgm:ptLst>
  <dgm:cxnLst>
    <dgm:cxn modelId="{7DB63219-426A-40A3-A575-11AC71EBBC78}" type="presOf" srcId="{DF8625ED-1DB0-483F-A5CD-79ACE4FF0989}" destId="{54CED2C9-F82D-4191-B741-5453D61EA9B6}" srcOrd="0" destOrd="0" presId="urn:microsoft.com/office/officeart/2008/layout/LinedList"/>
    <dgm:cxn modelId="{334AEC20-3AAE-4BA6-A1E9-86A8CC5C6939}" type="presOf" srcId="{2231241C-D2C7-44D5-B702-47BE9B274247}" destId="{FFC800B9-E566-4E4C-A126-2736881DA362}" srcOrd="0" destOrd="0" presId="urn:microsoft.com/office/officeart/2008/layout/LinedList"/>
    <dgm:cxn modelId="{C1C18334-1AE7-4AB0-B19A-71D2B670ED07}" type="presOf" srcId="{25408167-176D-4AF4-BF3B-6561862FE236}" destId="{5C63417D-CEB7-425A-B6B4-9114C98ED634}" srcOrd="0" destOrd="0" presId="urn:microsoft.com/office/officeart/2008/layout/LinedList"/>
    <dgm:cxn modelId="{04933436-AEA2-4726-AC57-ACF54332319E}" srcId="{DF8625ED-1DB0-483F-A5CD-79ACE4FF0989}" destId="{F3173B3B-7F54-452E-A728-C5B44FFC4E79}" srcOrd="0" destOrd="0" parTransId="{6BE11BB0-64BE-4C97-A9BF-FDE2629B258B}" sibTransId="{6DB6F6FA-0017-4F5C-956A-E6B5B237924D}"/>
    <dgm:cxn modelId="{F94DDF36-0201-4945-A73F-90F07DFE329C}" srcId="{DF8625ED-1DB0-483F-A5CD-79ACE4FF0989}" destId="{2231241C-D2C7-44D5-B702-47BE9B274247}" srcOrd="3" destOrd="0" parTransId="{CFD862D7-DC06-4900-A65A-D24BA3AB7290}" sibTransId="{1BED1E0C-254F-4F39-993E-629FDBC3CF2D}"/>
    <dgm:cxn modelId="{972DBA48-CAFB-4A2E-A6B0-5B6A85350FC9}" srcId="{DF8625ED-1DB0-483F-A5CD-79ACE4FF0989}" destId="{73F42846-2892-4609-B996-BBA8D8972FC8}" srcOrd="1" destOrd="0" parTransId="{6FC877E9-9A59-41AA-87AC-5E4693CDF4A9}" sibTransId="{0EA2FAD6-9528-41DA-8474-9D5E4CEF0B88}"/>
    <dgm:cxn modelId="{710C3288-FF51-463C-AFB8-6E244F8A2606}" srcId="{DF8625ED-1DB0-483F-A5CD-79ACE4FF0989}" destId="{25408167-176D-4AF4-BF3B-6561862FE236}" srcOrd="2" destOrd="0" parTransId="{20A0A7C5-2481-4018-BFB1-B9DEB43A3463}" sibTransId="{3FDAC82A-907B-4FFF-AD90-1B2BE81D20A6}"/>
    <dgm:cxn modelId="{F72601A3-733D-472C-BBC4-69CC0CAAF715}" type="presOf" srcId="{73F42846-2892-4609-B996-BBA8D8972FC8}" destId="{C964F510-E11E-46F8-BA3D-FF7E69F4D1C9}" srcOrd="0" destOrd="0" presId="urn:microsoft.com/office/officeart/2008/layout/LinedList"/>
    <dgm:cxn modelId="{5A7873AC-7C5D-477B-9FD2-3DBF998C2A64}" type="presOf" srcId="{F3173B3B-7F54-452E-A728-C5B44FFC4E79}" destId="{0375DF45-95D0-48B1-9DD2-CBA152FC5567}" srcOrd="0" destOrd="0" presId="urn:microsoft.com/office/officeart/2008/layout/LinedList"/>
    <dgm:cxn modelId="{5DD9285A-0514-4389-A3AB-8E2FA4B3AB78}" type="presParOf" srcId="{54CED2C9-F82D-4191-B741-5453D61EA9B6}" destId="{3A2338DF-F781-4D34-8EEC-5E719CA206AC}" srcOrd="0" destOrd="0" presId="urn:microsoft.com/office/officeart/2008/layout/LinedList"/>
    <dgm:cxn modelId="{6FC2C279-52AA-41D2-BB75-797968D36D20}" type="presParOf" srcId="{54CED2C9-F82D-4191-B741-5453D61EA9B6}" destId="{5200D0BB-A5D6-43B9-9DD6-11A0421F0AFE}" srcOrd="1" destOrd="0" presId="urn:microsoft.com/office/officeart/2008/layout/LinedList"/>
    <dgm:cxn modelId="{0E4F714F-3091-4789-AAAD-013807878803}" type="presParOf" srcId="{5200D0BB-A5D6-43B9-9DD6-11A0421F0AFE}" destId="{0375DF45-95D0-48B1-9DD2-CBA152FC5567}" srcOrd="0" destOrd="0" presId="urn:microsoft.com/office/officeart/2008/layout/LinedList"/>
    <dgm:cxn modelId="{8247F591-2357-4143-9B9D-23E5B2BF8E03}" type="presParOf" srcId="{5200D0BB-A5D6-43B9-9DD6-11A0421F0AFE}" destId="{A5B4A74C-5697-443A-A9F7-4B4D51777B73}" srcOrd="1" destOrd="0" presId="urn:microsoft.com/office/officeart/2008/layout/LinedList"/>
    <dgm:cxn modelId="{5AA4BE76-E2A4-41DD-8DEB-3D5699F19498}" type="presParOf" srcId="{54CED2C9-F82D-4191-B741-5453D61EA9B6}" destId="{13619D7C-D6FA-42BB-A127-6E67086F7D96}" srcOrd="2" destOrd="0" presId="urn:microsoft.com/office/officeart/2008/layout/LinedList"/>
    <dgm:cxn modelId="{7E316502-40EC-4F96-834C-5444B7A70E64}" type="presParOf" srcId="{54CED2C9-F82D-4191-B741-5453D61EA9B6}" destId="{DBA500F5-B156-4E51-A3B3-5FEDBF1FC718}" srcOrd="3" destOrd="0" presId="urn:microsoft.com/office/officeart/2008/layout/LinedList"/>
    <dgm:cxn modelId="{AE6800DC-E5C7-478D-86FF-D1523C083D71}" type="presParOf" srcId="{DBA500F5-B156-4E51-A3B3-5FEDBF1FC718}" destId="{C964F510-E11E-46F8-BA3D-FF7E69F4D1C9}" srcOrd="0" destOrd="0" presId="urn:microsoft.com/office/officeart/2008/layout/LinedList"/>
    <dgm:cxn modelId="{2F4EF33B-8141-408B-9F62-2F81114EDDED}" type="presParOf" srcId="{DBA500F5-B156-4E51-A3B3-5FEDBF1FC718}" destId="{1178C0DA-EBAB-4805-849D-E556520EF511}" srcOrd="1" destOrd="0" presId="urn:microsoft.com/office/officeart/2008/layout/LinedList"/>
    <dgm:cxn modelId="{6137EDF5-E853-457C-B868-B79A4D625850}" type="presParOf" srcId="{54CED2C9-F82D-4191-B741-5453D61EA9B6}" destId="{B823201B-F80C-43E9-A484-36D4CD01655C}" srcOrd="4" destOrd="0" presId="urn:microsoft.com/office/officeart/2008/layout/LinedList"/>
    <dgm:cxn modelId="{C8B256AF-4AFC-4969-A807-4369F539B516}" type="presParOf" srcId="{54CED2C9-F82D-4191-B741-5453D61EA9B6}" destId="{FAE6178E-4E42-4DC6-ACDE-8CECEED854BC}" srcOrd="5" destOrd="0" presId="urn:microsoft.com/office/officeart/2008/layout/LinedList"/>
    <dgm:cxn modelId="{C358F161-978A-41A4-B7DE-A6351F04E8CA}" type="presParOf" srcId="{FAE6178E-4E42-4DC6-ACDE-8CECEED854BC}" destId="{5C63417D-CEB7-425A-B6B4-9114C98ED634}" srcOrd="0" destOrd="0" presId="urn:microsoft.com/office/officeart/2008/layout/LinedList"/>
    <dgm:cxn modelId="{2A69D350-4F9F-4C53-888C-91834F65413A}" type="presParOf" srcId="{FAE6178E-4E42-4DC6-ACDE-8CECEED854BC}" destId="{FC39C51C-222D-495D-BD70-E201F03D6F55}" srcOrd="1" destOrd="0" presId="urn:microsoft.com/office/officeart/2008/layout/LinedList"/>
    <dgm:cxn modelId="{E669AFEE-727B-440B-B7E5-5A9170949D1F}" type="presParOf" srcId="{54CED2C9-F82D-4191-B741-5453D61EA9B6}" destId="{C7E00FA0-E91A-4722-A6CB-EBB250BD9936}" srcOrd="6" destOrd="0" presId="urn:microsoft.com/office/officeart/2008/layout/LinedList"/>
    <dgm:cxn modelId="{D33B5CA1-EC0F-45D4-A583-64E1DC75C48A}" type="presParOf" srcId="{54CED2C9-F82D-4191-B741-5453D61EA9B6}" destId="{F0B09385-DB78-4D87-BC56-00475CAD96DE}" srcOrd="7" destOrd="0" presId="urn:microsoft.com/office/officeart/2008/layout/LinedList"/>
    <dgm:cxn modelId="{2C7A3ACA-3AE4-4247-B36C-926BAB110296}" type="presParOf" srcId="{F0B09385-DB78-4D87-BC56-00475CAD96DE}" destId="{FFC800B9-E566-4E4C-A126-2736881DA362}" srcOrd="0" destOrd="0" presId="urn:microsoft.com/office/officeart/2008/layout/LinedList"/>
    <dgm:cxn modelId="{7641FF0C-A41D-4AC8-B4B4-767A4F0501AD}" type="presParOf" srcId="{F0B09385-DB78-4D87-BC56-00475CAD96DE}" destId="{6D702F4A-25A0-4B56-8474-DA806CC0757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31DA5-A85C-4315-864A-0CD3BD686049}">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54A7BE-7AA8-4D9E-9A70-473A101AE57B}">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cs-CZ" sz="4000" kern="1200"/>
            <a:t>Atlas – nosič – první krční obratel</a:t>
          </a:r>
          <a:endParaRPr lang="en-US" sz="4000" kern="1200"/>
        </a:p>
      </dsp:txBody>
      <dsp:txXfrm>
        <a:off x="0" y="2703"/>
        <a:ext cx="6900512" cy="1843578"/>
      </dsp:txXfrm>
    </dsp:sp>
    <dsp:sp modelId="{C5648119-6177-4F35-B69E-F09A49017BE6}">
      <dsp:nvSpPr>
        <dsp:cNvPr id="0" name=""/>
        <dsp:cNvSpPr/>
      </dsp:nvSpPr>
      <dsp:spPr>
        <a:xfrm>
          <a:off x="0" y="1846281"/>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2CB954-52E0-4E3B-B1A5-1A37447BEF9E}">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cs-CZ" sz="4000" kern="1200"/>
            <a:t>Axis – čepovec – druhý krční obratel – nese váhu hlavy 5,5 kg</a:t>
          </a:r>
          <a:endParaRPr lang="en-US" sz="4000" kern="1200"/>
        </a:p>
      </dsp:txBody>
      <dsp:txXfrm>
        <a:off x="0" y="1846281"/>
        <a:ext cx="6900512" cy="1843578"/>
      </dsp:txXfrm>
    </dsp:sp>
    <dsp:sp modelId="{40B6E993-1A87-4BDE-9A93-F5BF191EC604}">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00FB57-1424-403F-BB03-45CF996992E5}">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cs-CZ" sz="4000" kern="1200"/>
            <a:t>Lordóza</a:t>
          </a:r>
          <a:endParaRPr lang="en-US" sz="4000" kern="1200"/>
        </a:p>
      </dsp:txBody>
      <dsp:txXfrm>
        <a:off x="0" y="3689859"/>
        <a:ext cx="6900512" cy="1843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A5033-FC5A-481F-B015-E4845AD8430C}">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CC0ADD-230C-4C5B-A506-30D71232DFA7}">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s-CZ" sz="2400" kern="1200"/>
            <a:t>Hákovitý výběžek – processus coracoideus</a:t>
          </a:r>
          <a:endParaRPr lang="en-US" sz="2400" kern="1200"/>
        </a:p>
      </dsp:txBody>
      <dsp:txXfrm>
        <a:off x="0" y="2703"/>
        <a:ext cx="6900512" cy="1843578"/>
      </dsp:txXfrm>
    </dsp:sp>
    <dsp:sp modelId="{D6805A02-6FCD-4B2E-9387-3A698F5EB96B}">
      <dsp:nvSpPr>
        <dsp:cNvPr id="0" name=""/>
        <dsp:cNvSpPr/>
      </dsp:nvSpPr>
      <dsp:spPr>
        <a:xfrm>
          <a:off x="0" y="1846281"/>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B7B837-04F7-4548-8723-E654C3D125FF}">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s-CZ" sz="2400" b="1" kern="1200"/>
            <a:t>Přední plocha</a:t>
          </a:r>
          <a:r>
            <a:rPr lang="cs-CZ" sz="2400" kern="1200"/>
            <a:t> (</a:t>
          </a:r>
          <a:r>
            <a:rPr lang="cs-CZ" sz="2400" i="1" kern="1200"/>
            <a:t>facies costalis</a:t>
          </a:r>
          <a:r>
            <a:rPr lang="cs-CZ" sz="2400" kern="1200"/>
            <a:t>) je mírně prohloubená a upíná se zde začátek podlopatkového svalu (</a:t>
          </a:r>
          <a:r>
            <a:rPr lang="cs-CZ" sz="2400" i="1" kern="1200"/>
            <a:t>musculus subscapularis</a:t>
          </a:r>
          <a:r>
            <a:rPr lang="cs-CZ" sz="2400" kern="1200"/>
            <a:t>). </a:t>
          </a:r>
          <a:endParaRPr lang="en-US" sz="2400" kern="1200"/>
        </a:p>
      </dsp:txBody>
      <dsp:txXfrm>
        <a:off x="0" y="1846281"/>
        <a:ext cx="6900512" cy="1843578"/>
      </dsp:txXfrm>
    </dsp:sp>
    <dsp:sp modelId="{885911B1-1E7E-46D6-8A8D-E3F7E7F2C4C5}">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A332ED-D7D0-4775-B31E-2B54A70C89E2}">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s-CZ" sz="2400" b="1" kern="1200"/>
            <a:t>Zadní plocha</a:t>
          </a:r>
          <a:r>
            <a:rPr lang="cs-CZ" sz="2400" kern="1200"/>
            <a:t> (</a:t>
          </a:r>
          <a:r>
            <a:rPr lang="cs-CZ" sz="2400" i="1" kern="1200"/>
            <a:t>facies dorsalis</a:t>
          </a:r>
          <a:r>
            <a:rPr lang="cs-CZ" sz="2400" kern="1200"/>
            <a:t>) je rozdělená hřebenem (</a:t>
          </a:r>
          <a:r>
            <a:rPr lang="cs-CZ" sz="2400" i="1" kern="1200"/>
            <a:t>spina scapulae</a:t>
          </a:r>
          <a:r>
            <a:rPr lang="cs-CZ" sz="2400" kern="1200"/>
            <a:t>) na dvě části. Menší část nad hřebenem je nadhřebenová jáma (</a:t>
          </a:r>
          <a:r>
            <a:rPr lang="cs-CZ" sz="2400" i="1" kern="1200"/>
            <a:t>fossa supraspinata</a:t>
          </a:r>
          <a:r>
            <a:rPr lang="cs-CZ" sz="2400" kern="1200"/>
            <a:t>) a větší je podhřebenová jáma (</a:t>
          </a:r>
          <a:r>
            <a:rPr lang="cs-CZ" sz="2400" i="1" kern="1200"/>
            <a:t>fossa infraspinata</a:t>
          </a:r>
          <a:r>
            <a:rPr lang="cs-CZ" sz="2400" kern="1200"/>
            <a:t>).. </a:t>
          </a:r>
          <a:endParaRPr lang="en-US" sz="2400" kern="1200"/>
        </a:p>
      </dsp:txBody>
      <dsp:txXfrm>
        <a:off x="0" y="3689859"/>
        <a:ext cx="6900512" cy="184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2338DF-F781-4D34-8EEC-5E719CA206AC}">
      <dsp:nvSpPr>
        <dsp:cNvPr id="0" name=""/>
        <dsp:cNvSpPr/>
      </dsp:nvSpPr>
      <dsp:spPr>
        <a:xfrm>
          <a:off x="0" y="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75DF45-95D0-48B1-9DD2-CBA152FC5567}">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cs-CZ" sz="3800" kern="1200" dirty="0"/>
            <a:t>Rotace lopatky  - pilovitý sval a rombické svaly</a:t>
          </a:r>
          <a:endParaRPr lang="en-US" sz="3800" kern="1200" dirty="0"/>
        </a:p>
      </dsp:txBody>
      <dsp:txXfrm>
        <a:off x="0" y="0"/>
        <a:ext cx="6900512" cy="1384035"/>
      </dsp:txXfrm>
    </dsp:sp>
    <dsp:sp modelId="{13619D7C-D6FA-42BB-A127-6E67086F7D96}">
      <dsp:nvSpPr>
        <dsp:cNvPr id="0" name=""/>
        <dsp:cNvSpPr/>
      </dsp:nvSpPr>
      <dsp:spPr>
        <a:xfrm>
          <a:off x="0" y="1384035"/>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64F510-E11E-46F8-BA3D-FF7E69F4D1C9}">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cs-CZ" sz="3800" kern="1200" dirty="0"/>
            <a:t>Elevace a deprese lopatky – trapézový sval a zdvihač lopatky</a:t>
          </a:r>
          <a:endParaRPr lang="en-US" sz="3800" kern="1200" dirty="0"/>
        </a:p>
      </dsp:txBody>
      <dsp:txXfrm>
        <a:off x="0" y="1384035"/>
        <a:ext cx="6900512" cy="1384035"/>
      </dsp:txXfrm>
    </dsp:sp>
    <dsp:sp modelId="{B823201B-F80C-43E9-A484-36D4CD01655C}">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63417D-CEB7-425A-B6B4-9114C98ED634}">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cs-CZ" sz="3800" kern="1200" dirty="0" err="1"/>
            <a:t>Anteverze</a:t>
          </a:r>
          <a:r>
            <a:rPr lang="cs-CZ" sz="3800" kern="1200" dirty="0"/>
            <a:t> a retroverze lopatky – trapézový sval a malý prsní sval</a:t>
          </a:r>
          <a:endParaRPr lang="en-US" sz="3800" kern="1200" dirty="0"/>
        </a:p>
      </dsp:txBody>
      <dsp:txXfrm>
        <a:off x="0" y="2768070"/>
        <a:ext cx="6900512" cy="1384035"/>
      </dsp:txXfrm>
    </dsp:sp>
    <dsp:sp modelId="{C7E00FA0-E91A-4722-A6CB-EBB250BD9936}">
      <dsp:nvSpPr>
        <dsp:cNvPr id="0" name=""/>
        <dsp:cNvSpPr/>
      </dsp:nvSpPr>
      <dsp:spPr>
        <a:xfrm>
          <a:off x="0" y="4152105"/>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C800B9-E566-4E4C-A126-2736881DA362}">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cs-CZ" sz="3800" kern="1200" dirty="0"/>
            <a:t>Addukce a abdukce lopatky – trapézový sval a přední  pilovitý</a:t>
          </a:r>
          <a:endParaRPr lang="en-US" sz="3800" kern="1200" dirty="0"/>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F5609B57-309B-44A4-AA12-39EE2A5313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cs-CZ"/>
              <a:t>Instruktor kondičního posilování 2017</a:t>
            </a:r>
          </a:p>
        </p:txBody>
      </p:sp>
      <p:sp>
        <p:nvSpPr>
          <p:cNvPr id="3" name="Zástupný symbol pro datum 2">
            <a:extLst>
              <a:ext uri="{FF2B5EF4-FFF2-40B4-BE49-F238E27FC236}">
                <a16:creationId xmlns:a16="http://schemas.microsoft.com/office/drawing/2014/main" id="{88CB2732-CD25-4086-B9B8-7F56F632B9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3EDC26-1138-495C-A417-4A17811E82EC}" type="datetimeFigureOut">
              <a:rPr lang="cs-CZ" smtClean="0"/>
              <a:t>19.06.2025</a:t>
            </a:fld>
            <a:endParaRPr lang="cs-CZ"/>
          </a:p>
        </p:txBody>
      </p:sp>
      <p:sp>
        <p:nvSpPr>
          <p:cNvPr id="4" name="Zástupný symbol pro zápatí 3">
            <a:extLst>
              <a:ext uri="{FF2B5EF4-FFF2-40B4-BE49-F238E27FC236}">
                <a16:creationId xmlns:a16="http://schemas.microsoft.com/office/drawing/2014/main" id="{3A122D5F-BEE5-4465-A1C4-FF584C1B82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cs-CZ"/>
              <a:t>www.do-formy.cz</a:t>
            </a:r>
          </a:p>
        </p:txBody>
      </p:sp>
      <p:sp>
        <p:nvSpPr>
          <p:cNvPr id="5" name="Zástupný symbol pro číslo snímku 4">
            <a:extLst>
              <a:ext uri="{FF2B5EF4-FFF2-40B4-BE49-F238E27FC236}">
                <a16:creationId xmlns:a16="http://schemas.microsoft.com/office/drawing/2014/main" id="{5CAC0492-A873-435F-AC03-8313268D7F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A919C9-19F1-42A1-AE4E-399DCAFC5E86}" type="slidenum">
              <a:rPr lang="cs-CZ" smtClean="0"/>
              <a:t>‹#›</a:t>
            </a:fld>
            <a:endParaRPr lang="cs-CZ"/>
          </a:p>
        </p:txBody>
      </p:sp>
    </p:spTree>
    <p:extLst>
      <p:ext uri="{BB962C8B-B14F-4D97-AF65-F5344CB8AC3E}">
        <p14:creationId xmlns:p14="http://schemas.microsoft.com/office/powerpoint/2010/main" val="251887530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cs-CZ"/>
              <a:t>Instruktor kondičního posilování 2017</a:t>
            </a:r>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E1BC4-3EB5-40E0-B115-48E9BA8EA44D}" type="datetimeFigureOut">
              <a:rPr lang="cs-CZ" smtClean="0"/>
              <a:t>19.06.2025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cs-CZ"/>
              <a:t>www.do-formy.cz</a:t>
            </a:r>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E99491-C7D3-4976-9A9E-E0055B1CFDFF}" type="slidenum">
              <a:rPr lang="cs-CZ" smtClean="0"/>
              <a:t>‹#›</a:t>
            </a:fld>
            <a:endParaRPr lang="cs-CZ"/>
          </a:p>
        </p:txBody>
      </p:sp>
    </p:spTree>
    <p:extLst>
      <p:ext uri="{BB962C8B-B14F-4D97-AF65-F5344CB8AC3E}">
        <p14:creationId xmlns:p14="http://schemas.microsoft.com/office/powerpoint/2010/main" val="299897069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7750C8-C047-4A01-BA8A-2EDEA48A40F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A6654D3C-02FD-4557-9097-CD3D180F2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530637B-D1ED-4586-9EFF-8E57B6BF7F61}"/>
              </a:ext>
            </a:extLst>
          </p:cNvPr>
          <p:cNvSpPr>
            <a:spLocks noGrp="1"/>
          </p:cNvSpPr>
          <p:nvPr>
            <p:ph type="dt" sz="half" idx="10"/>
          </p:nvPr>
        </p:nvSpPr>
        <p:spPr/>
        <p:txBody>
          <a:bodyPr/>
          <a:lstStyle/>
          <a:p>
            <a:fld id="{32CE0C0A-0925-4E5B-9583-CBF51B5CB54C}" type="datetime1">
              <a:rPr lang="cs-CZ" smtClean="0"/>
              <a:t>19.06.2025</a:t>
            </a:fld>
            <a:endParaRPr lang="cs-CZ"/>
          </a:p>
        </p:txBody>
      </p:sp>
      <p:sp>
        <p:nvSpPr>
          <p:cNvPr id="5" name="Zástupný symbol pro zápatí 4">
            <a:extLst>
              <a:ext uri="{FF2B5EF4-FFF2-40B4-BE49-F238E27FC236}">
                <a16:creationId xmlns:a16="http://schemas.microsoft.com/office/drawing/2014/main" id="{39EBB417-2356-4282-A132-45A886F1598F}"/>
              </a:ext>
            </a:extLst>
          </p:cNvPr>
          <p:cNvSpPr>
            <a:spLocks noGrp="1"/>
          </p:cNvSpPr>
          <p:nvPr>
            <p:ph type="ftr" sz="quarter" idx="11"/>
          </p:nvPr>
        </p:nvSpPr>
        <p:spPr/>
        <p:txBody>
          <a:bodyPr/>
          <a:lstStyle/>
          <a:p>
            <a:r>
              <a:rPr lang="cs-CZ"/>
              <a:t>www.studiolevitas.cz</a:t>
            </a:r>
          </a:p>
        </p:txBody>
      </p:sp>
      <p:sp>
        <p:nvSpPr>
          <p:cNvPr id="6" name="Zástupný symbol pro číslo snímku 5">
            <a:extLst>
              <a:ext uri="{FF2B5EF4-FFF2-40B4-BE49-F238E27FC236}">
                <a16:creationId xmlns:a16="http://schemas.microsoft.com/office/drawing/2014/main" id="{411FB606-0A03-463C-8E05-3E73EC45113A}"/>
              </a:ext>
            </a:extLst>
          </p:cNvPr>
          <p:cNvSpPr>
            <a:spLocks noGrp="1"/>
          </p:cNvSpPr>
          <p:nvPr>
            <p:ph type="sldNum" sz="quarter" idx="12"/>
          </p:nvPr>
        </p:nvSpPr>
        <p:spPr/>
        <p:txBody>
          <a:bodyPr/>
          <a:lstStyle/>
          <a:p>
            <a:fld id="{010DAF99-E6BD-4111-A5D4-7245E334C6ED}" type="slidenum">
              <a:rPr lang="cs-CZ" smtClean="0"/>
              <a:t>‹#›</a:t>
            </a:fld>
            <a:endParaRPr lang="cs-CZ"/>
          </a:p>
        </p:txBody>
      </p:sp>
    </p:spTree>
    <p:extLst>
      <p:ext uri="{BB962C8B-B14F-4D97-AF65-F5344CB8AC3E}">
        <p14:creationId xmlns:p14="http://schemas.microsoft.com/office/powerpoint/2010/main" val="1955039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37C515-69AF-481A-9404-1F8DFD7F1CAB}"/>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104EF654-AA1C-49F7-81D1-6DD3271F421D}"/>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55613C9-6681-4985-AF50-DD8E832B51E4}"/>
              </a:ext>
            </a:extLst>
          </p:cNvPr>
          <p:cNvSpPr>
            <a:spLocks noGrp="1"/>
          </p:cNvSpPr>
          <p:nvPr>
            <p:ph type="dt" sz="half" idx="10"/>
          </p:nvPr>
        </p:nvSpPr>
        <p:spPr/>
        <p:txBody>
          <a:bodyPr/>
          <a:lstStyle/>
          <a:p>
            <a:fld id="{676FE743-F645-4891-9F49-371E3FEA8A1C}" type="datetime1">
              <a:rPr lang="cs-CZ" smtClean="0"/>
              <a:t>19.06.2025</a:t>
            </a:fld>
            <a:endParaRPr lang="cs-CZ"/>
          </a:p>
        </p:txBody>
      </p:sp>
      <p:sp>
        <p:nvSpPr>
          <p:cNvPr id="5" name="Zástupný symbol pro zápatí 4">
            <a:extLst>
              <a:ext uri="{FF2B5EF4-FFF2-40B4-BE49-F238E27FC236}">
                <a16:creationId xmlns:a16="http://schemas.microsoft.com/office/drawing/2014/main" id="{0AB22815-91D5-4781-9814-CACF2307BE80}"/>
              </a:ext>
            </a:extLst>
          </p:cNvPr>
          <p:cNvSpPr>
            <a:spLocks noGrp="1"/>
          </p:cNvSpPr>
          <p:nvPr>
            <p:ph type="ftr" sz="quarter" idx="11"/>
          </p:nvPr>
        </p:nvSpPr>
        <p:spPr/>
        <p:txBody>
          <a:bodyPr/>
          <a:lstStyle/>
          <a:p>
            <a:r>
              <a:rPr lang="cs-CZ"/>
              <a:t>www.studiolevitas.cz</a:t>
            </a:r>
          </a:p>
        </p:txBody>
      </p:sp>
      <p:sp>
        <p:nvSpPr>
          <p:cNvPr id="6" name="Zástupný symbol pro číslo snímku 5">
            <a:extLst>
              <a:ext uri="{FF2B5EF4-FFF2-40B4-BE49-F238E27FC236}">
                <a16:creationId xmlns:a16="http://schemas.microsoft.com/office/drawing/2014/main" id="{FCB314E3-1F2F-4AF7-995D-4E700DAC0D94}"/>
              </a:ext>
            </a:extLst>
          </p:cNvPr>
          <p:cNvSpPr>
            <a:spLocks noGrp="1"/>
          </p:cNvSpPr>
          <p:nvPr>
            <p:ph type="sldNum" sz="quarter" idx="12"/>
          </p:nvPr>
        </p:nvSpPr>
        <p:spPr/>
        <p:txBody>
          <a:bodyPr/>
          <a:lstStyle/>
          <a:p>
            <a:fld id="{010DAF99-E6BD-4111-A5D4-7245E334C6ED}" type="slidenum">
              <a:rPr lang="cs-CZ" smtClean="0"/>
              <a:t>‹#›</a:t>
            </a:fld>
            <a:endParaRPr lang="cs-CZ"/>
          </a:p>
        </p:txBody>
      </p:sp>
    </p:spTree>
    <p:extLst>
      <p:ext uri="{BB962C8B-B14F-4D97-AF65-F5344CB8AC3E}">
        <p14:creationId xmlns:p14="http://schemas.microsoft.com/office/powerpoint/2010/main" val="204943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A3AA65E-7CCF-473B-BC0B-7C465824A8D1}"/>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AEEFF47F-276F-422F-9077-074C21021837}"/>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43E06DA-BF37-4D39-BF3B-01AF17C4924D}"/>
              </a:ext>
            </a:extLst>
          </p:cNvPr>
          <p:cNvSpPr>
            <a:spLocks noGrp="1"/>
          </p:cNvSpPr>
          <p:nvPr>
            <p:ph type="dt" sz="half" idx="10"/>
          </p:nvPr>
        </p:nvSpPr>
        <p:spPr/>
        <p:txBody>
          <a:bodyPr/>
          <a:lstStyle/>
          <a:p>
            <a:fld id="{F56F8CA5-0856-494D-943F-9CF0261495FB}" type="datetime1">
              <a:rPr lang="cs-CZ" smtClean="0"/>
              <a:t>19.06.2025</a:t>
            </a:fld>
            <a:endParaRPr lang="cs-CZ"/>
          </a:p>
        </p:txBody>
      </p:sp>
      <p:sp>
        <p:nvSpPr>
          <p:cNvPr id="5" name="Zástupný symbol pro zápatí 4">
            <a:extLst>
              <a:ext uri="{FF2B5EF4-FFF2-40B4-BE49-F238E27FC236}">
                <a16:creationId xmlns:a16="http://schemas.microsoft.com/office/drawing/2014/main" id="{B28A5E7F-186B-49D4-9497-F058741D6275}"/>
              </a:ext>
            </a:extLst>
          </p:cNvPr>
          <p:cNvSpPr>
            <a:spLocks noGrp="1"/>
          </p:cNvSpPr>
          <p:nvPr>
            <p:ph type="ftr" sz="quarter" idx="11"/>
          </p:nvPr>
        </p:nvSpPr>
        <p:spPr/>
        <p:txBody>
          <a:bodyPr/>
          <a:lstStyle/>
          <a:p>
            <a:r>
              <a:rPr lang="cs-CZ"/>
              <a:t>www.studiolevitas.cz</a:t>
            </a:r>
          </a:p>
        </p:txBody>
      </p:sp>
      <p:sp>
        <p:nvSpPr>
          <p:cNvPr id="6" name="Zástupný symbol pro číslo snímku 5">
            <a:extLst>
              <a:ext uri="{FF2B5EF4-FFF2-40B4-BE49-F238E27FC236}">
                <a16:creationId xmlns:a16="http://schemas.microsoft.com/office/drawing/2014/main" id="{8DF8A7E4-210F-4B3A-9C73-915882F8C55D}"/>
              </a:ext>
            </a:extLst>
          </p:cNvPr>
          <p:cNvSpPr>
            <a:spLocks noGrp="1"/>
          </p:cNvSpPr>
          <p:nvPr>
            <p:ph type="sldNum" sz="quarter" idx="12"/>
          </p:nvPr>
        </p:nvSpPr>
        <p:spPr/>
        <p:txBody>
          <a:bodyPr/>
          <a:lstStyle/>
          <a:p>
            <a:fld id="{010DAF99-E6BD-4111-A5D4-7245E334C6ED}" type="slidenum">
              <a:rPr lang="cs-CZ" smtClean="0"/>
              <a:t>‹#›</a:t>
            </a:fld>
            <a:endParaRPr lang="cs-CZ"/>
          </a:p>
        </p:txBody>
      </p:sp>
    </p:spTree>
    <p:extLst>
      <p:ext uri="{BB962C8B-B14F-4D97-AF65-F5344CB8AC3E}">
        <p14:creationId xmlns:p14="http://schemas.microsoft.com/office/powerpoint/2010/main" val="332752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6B73F3-EE96-4726-80A7-54270E401BB6}"/>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E1467B58-EF8E-4759-8A47-B74D916C16DE}"/>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8CEABD1-F26D-4244-84C3-8FE8D15D3602}"/>
              </a:ext>
            </a:extLst>
          </p:cNvPr>
          <p:cNvSpPr>
            <a:spLocks noGrp="1"/>
          </p:cNvSpPr>
          <p:nvPr>
            <p:ph type="dt" sz="half" idx="10"/>
          </p:nvPr>
        </p:nvSpPr>
        <p:spPr/>
        <p:txBody>
          <a:bodyPr/>
          <a:lstStyle/>
          <a:p>
            <a:fld id="{293B6775-8003-4D09-BC14-8B2F4FE8358F}" type="datetime1">
              <a:rPr lang="cs-CZ" smtClean="0"/>
              <a:t>19.06.2025</a:t>
            </a:fld>
            <a:endParaRPr lang="cs-CZ"/>
          </a:p>
        </p:txBody>
      </p:sp>
      <p:sp>
        <p:nvSpPr>
          <p:cNvPr id="5" name="Zástupný symbol pro zápatí 4">
            <a:extLst>
              <a:ext uri="{FF2B5EF4-FFF2-40B4-BE49-F238E27FC236}">
                <a16:creationId xmlns:a16="http://schemas.microsoft.com/office/drawing/2014/main" id="{9C47E586-2E8B-4643-8C74-38887D1C58D4}"/>
              </a:ext>
            </a:extLst>
          </p:cNvPr>
          <p:cNvSpPr>
            <a:spLocks noGrp="1"/>
          </p:cNvSpPr>
          <p:nvPr>
            <p:ph type="ftr" sz="quarter" idx="11"/>
          </p:nvPr>
        </p:nvSpPr>
        <p:spPr/>
        <p:txBody>
          <a:bodyPr/>
          <a:lstStyle/>
          <a:p>
            <a:r>
              <a:rPr lang="cs-CZ"/>
              <a:t>www.studiolevitas.cz</a:t>
            </a:r>
          </a:p>
        </p:txBody>
      </p:sp>
      <p:sp>
        <p:nvSpPr>
          <p:cNvPr id="6" name="Zástupný symbol pro číslo snímku 5">
            <a:extLst>
              <a:ext uri="{FF2B5EF4-FFF2-40B4-BE49-F238E27FC236}">
                <a16:creationId xmlns:a16="http://schemas.microsoft.com/office/drawing/2014/main" id="{DA0D2CD6-7F6C-45D1-9C44-67BA31C61EEE}"/>
              </a:ext>
            </a:extLst>
          </p:cNvPr>
          <p:cNvSpPr>
            <a:spLocks noGrp="1"/>
          </p:cNvSpPr>
          <p:nvPr>
            <p:ph type="sldNum" sz="quarter" idx="12"/>
          </p:nvPr>
        </p:nvSpPr>
        <p:spPr/>
        <p:txBody>
          <a:bodyPr/>
          <a:lstStyle/>
          <a:p>
            <a:fld id="{010DAF99-E6BD-4111-A5D4-7245E334C6ED}" type="slidenum">
              <a:rPr lang="cs-CZ" smtClean="0"/>
              <a:t>‹#›</a:t>
            </a:fld>
            <a:endParaRPr lang="cs-CZ"/>
          </a:p>
        </p:txBody>
      </p:sp>
    </p:spTree>
    <p:extLst>
      <p:ext uri="{BB962C8B-B14F-4D97-AF65-F5344CB8AC3E}">
        <p14:creationId xmlns:p14="http://schemas.microsoft.com/office/powerpoint/2010/main" val="3945395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EEE93A-2C6F-45AF-8F86-DAB1F3CF02F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7B45612F-FFBC-40F6-862E-B600F4A45C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6667D5F3-A158-432B-A321-68743E3A29AC}"/>
              </a:ext>
            </a:extLst>
          </p:cNvPr>
          <p:cNvSpPr>
            <a:spLocks noGrp="1"/>
          </p:cNvSpPr>
          <p:nvPr>
            <p:ph type="dt" sz="half" idx="10"/>
          </p:nvPr>
        </p:nvSpPr>
        <p:spPr/>
        <p:txBody>
          <a:bodyPr/>
          <a:lstStyle/>
          <a:p>
            <a:fld id="{36815B5C-713C-49E0-A0C8-7A99670116A9}" type="datetime1">
              <a:rPr lang="cs-CZ" smtClean="0"/>
              <a:t>19.06.2025</a:t>
            </a:fld>
            <a:endParaRPr lang="cs-CZ"/>
          </a:p>
        </p:txBody>
      </p:sp>
      <p:sp>
        <p:nvSpPr>
          <p:cNvPr id="5" name="Zástupný symbol pro zápatí 4">
            <a:extLst>
              <a:ext uri="{FF2B5EF4-FFF2-40B4-BE49-F238E27FC236}">
                <a16:creationId xmlns:a16="http://schemas.microsoft.com/office/drawing/2014/main" id="{2F1EFADC-1BEB-4039-AB15-A99C8E4974C7}"/>
              </a:ext>
            </a:extLst>
          </p:cNvPr>
          <p:cNvSpPr>
            <a:spLocks noGrp="1"/>
          </p:cNvSpPr>
          <p:nvPr>
            <p:ph type="ftr" sz="quarter" idx="11"/>
          </p:nvPr>
        </p:nvSpPr>
        <p:spPr/>
        <p:txBody>
          <a:bodyPr/>
          <a:lstStyle/>
          <a:p>
            <a:r>
              <a:rPr lang="cs-CZ"/>
              <a:t>www.studiolevitas.cz</a:t>
            </a:r>
          </a:p>
        </p:txBody>
      </p:sp>
      <p:sp>
        <p:nvSpPr>
          <p:cNvPr id="6" name="Zástupný symbol pro číslo snímku 5">
            <a:extLst>
              <a:ext uri="{FF2B5EF4-FFF2-40B4-BE49-F238E27FC236}">
                <a16:creationId xmlns:a16="http://schemas.microsoft.com/office/drawing/2014/main" id="{C62E67F4-2920-4C6C-AB48-7ECCFC2F3008}"/>
              </a:ext>
            </a:extLst>
          </p:cNvPr>
          <p:cNvSpPr>
            <a:spLocks noGrp="1"/>
          </p:cNvSpPr>
          <p:nvPr>
            <p:ph type="sldNum" sz="quarter" idx="12"/>
          </p:nvPr>
        </p:nvSpPr>
        <p:spPr/>
        <p:txBody>
          <a:bodyPr/>
          <a:lstStyle/>
          <a:p>
            <a:fld id="{010DAF99-E6BD-4111-A5D4-7245E334C6ED}" type="slidenum">
              <a:rPr lang="cs-CZ" smtClean="0"/>
              <a:t>‹#›</a:t>
            </a:fld>
            <a:endParaRPr lang="cs-CZ"/>
          </a:p>
        </p:txBody>
      </p:sp>
    </p:spTree>
    <p:extLst>
      <p:ext uri="{BB962C8B-B14F-4D97-AF65-F5344CB8AC3E}">
        <p14:creationId xmlns:p14="http://schemas.microsoft.com/office/powerpoint/2010/main" val="200989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210007-BD2E-44A1-97C2-582884A20A9B}"/>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2C52DA9D-08A2-44D8-BC0A-378FA630084D}"/>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001D51DB-34CC-4A36-BB1F-3A32F67E3951}"/>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6BD7FE1-0FC7-49BA-9C4E-B2C9ADF908DC}"/>
              </a:ext>
            </a:extLst>
          </p:cNvPr>
          <p:cNvSpPr>
            <a:spLocks noGrp="1"/>
          </p:cNvSpPr>
          <p:nvPr>
            <p:ph type="dt" sz="half" idx="10"/>
          </p:nvPr>
        </p:nvSpPr>
        <p:spPr/>
        <p:txBody>
          <a:bodyPr/>
          <a:lstStyle/>
          <a:p>
            <a:fld id="{415209E3-0EC1-4034-9C0F-C6C65FE85F9A}" type="datetime1">
              <a:rPr lang="cs-CZ" smtClean="0"/>
              <a:t>19.06.2025</a:t>
            </a:fld>
            <a:endParaRPr lang="cs-CZ"/>
          </a:p>
        </p:txBody>
      </p:sp>
      <p:sp>
        <p:nvSpPr>
          <p:cNvPr id="6" name="Zástupný symbol pro zápatí 5">
            <a:extLst>
              <a:ext uri="{FF2B5EF4-FFF2-40B4-BE49-F238E27FC236}">
                <a16:creationId xmlns:a16="http://schemas.microsoft.com/office/drawing/2014/main" id="{82FA6BAC-3CFE-4C07-9197-783B7CF86307}"/>
              </a:ext>
            </a:extLst>
          </p:cNvPr>
          <p:cNvSpPr>
            <a:spLocks noGrp="1"/>
          </p:cNvSpPr>
          <p:nvPr>
            <p:ph type="ftr" sz="quarter" idx="11"/>
          </p:nvPr>
        </p:nvSpPr>
        <p:spPr/>
        <p:txBody>
          <a:bodyPr/>
          <a:lstStyle/>
          <a:p>
            <a:r>
              <a:rPr lang="cs-CZ"/>
              <a:t>www.studiolevitas.cz</a:t>
            </a:r>
          </a:p>
        </p:txBody>
      </p:sp>
      <p:sp>
        <p:nvSpPr>
          <p:cNvPr id="7" name="Zástupný symbol pro číslo snímku 6">
            <a:extLst>
              <a:ext uri="{FF2B5EF4-FFF2-40B4-BE49-F238E27FC236}">
                <a16:creationId xmlns:a16="http://schemas.microsoft.com/office/drawing/2014/main" id="{D3EE6EDE-2307-48EC-BB4F-BAA6F87F17A3}"/>
              </a:ext>
            </a:extLst>
          </p:cNvPr>
          <p:cNvSpPr>
            <a:spLocks noGrp="1"/>
          </p:cNvSpPr>
          <p:nvPr>
            <p:ph type="sldNum" sz="quarter" idx="12"/>
          </p:nvPr>
        </p:nvSpPr>
        <p:spPr/>
        <p:txBody>
          <a:bodyPr/>
          <a:lstStyle/>
          <a:p>
            <a:fld id="{010DAF99-E6BD-4111-A5D4-7245E334C6ED}" type="slidenum">
              <a:rPr lang="cs-CZ" smtClean="0"/>
              <a:t>‹#›</a:t>
            </a:fld>
            <a:endParaRPr lang="cs-CZ"/>
          </a:p>
        </p:txBody>
      </p:sp>
    </p:spTree>
    <p:extLst>
      <p:ext uri="{BB962C8B-B14F-4D97-AF65-F5344CB8AC3E}">
        <p14:creationId xmlns:p14="http://schemas.microsoft.com/office/powerpoint/2010/main" val="202263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4DE4EF-D344-4204-A7A3-87AC1D5D0F6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BEFA24A4-0772-4623-A577-FADF1A2649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0EDBFD75-E6E0-467E-B794-EB99686F4823}"/>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374891DE-1ADB-4B31-B404-AAA770193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1E819D59-2CBE-44A2-B9D5-1D612580B39C}"/>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8D14B187-8808-42B9-BD59-CA1E94C629D7}"/>
              </a:ext>
            </a:extLst>
          </p:cNvPr>
          <p:cNvSpPr>
            <a:spLocks noGrp="1"/>
          </p:cNvSpPr>
          <p:nvPr>
            <p:ph type="dt" sz="half" idx="10"/>
          </p:nvPr>
        </p:nvSpPr>
        <p:spPr/>
        <p:txBody>
          <a:bodyPr/>
          <a:lstStyle/>
          <a:p>
            <a:fld id="{E79CE150-430D-4EF9-A749-4BB87BC09538}" type="datetime1">
              <a:rPr lang="cs-CZ" smtClean="0"/>
              <a:t>19.06.2025</a:t>
            </a:fld>
            <a:endParaRPr lang="cs-CZ"/>
          </a:p>
        </p:txBody>
      </p:sp>
      <p:sp>
        <p:nvSpPr>
          <p:cNvPr id="8" name="Zástupný symbol pro zápatí 7">
            <a:extLst>
              <a:ext uri="{FF2B5EF4-FFF2-40B4-BE49-F238E27FC236}">
                <a16:creationId xmlns:a16="http://schemas.microsoft.com/office/drawing/2014/main" id="{10131FA9-CB75-4DCA-9D71-FC1A4B8AC476}"/>
              </a:ext>
            </a:extLst>
          </p:cNvPr>
          <p:cNvSpPr>
            <a:spLocks noGrp="1"/>
          </p:cNvSpPr>
          <p:nvPr>
            <p:ph type="ftr" sz="quarter" idx="11"/>
          </p:nvPr>
        </p:nvSpPr>
        <p:spPr/>
        <p:txBody>
          <a:bodyPr/>
          <a:lstStyle/>
          <a:p>
            <a:r>
              <a:rPr lang="cs-CZ"/>
              <a:t>www.studiolevitas.cz</a:t>
            </a:r>
          </a:p>
        </p:txBody>
      </p:sp>
      <p:sp>
        <p:nvSpPr>
          <p:cNvPr id="9" name="Zástupný symbol pro číslo snímku 8">
            <a:extLst>
              <a:ext uri="{FF2B5EF4-FFF2-40B4-BE49-F238E27FC236}">
                <a16:creationId xmlns:a16="http://schemas.microsoft.com/office/drawing/2014/main" id="{974E8317-FF90-4CB5-9AA7-FDC4B6D5F507}"/>
              </a:ext>
            </a:extLst>
          </p:cNvPr>
          <p:cNvSpPr>
            <a:spLocks noGrp="1"/>
          </p:cNvSpPr>
          <p:nvPr>
            <p:ph type="sldNum" sz="quarter" idx="12"/>
          </p:nvPr>
        </p:nvSpPr>
        <p:spPr/>
        <p:txBody>
          <a:bodyPr/>
          <a:lstStyle/>
          <a:p>
            <a:fld id="{010DAF99-E6BD-4111-A5D4-7245E334C6ED}" type="slidenum">
              <a:rPr lang="cs-CZ" smtClean="0"/>
              <a:t>‹#›</a:t>
            </a:fld>
            <a:endParaRPr lang="cs-CZ"/>
          </a:p>
        </p:txBody>
      </p:sp>
    </p:spTree>
    <p:extLst>
      <p:ext uri="{BB962C8B-B14F-4D97-AF65-F5344CB8AC3E}">
        <p14:creationId xmlns:p14="http://schemas.microsoft.com/office/powerpoint/2010/main" val="3207786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B3E069-33A4-4560-BCED-107ABC76B37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FB04330-6B16-46FD-A992-7D802B1A7D2F}"/>
              </a:ext>
            </a:extLst>
          </p:cNvPr>
          <p:cNvSpPr>
            <a:spLocks noGrp="1"/>
          </p:cNvSpPr>
          <p:nvPr>
            <p:ph type="dt" sz="half" idx="10"/>
          </p:nvPr>
        </p:nvSpPr>
        <p:spPr/>
        <p:txBody>
          <a:bodyPr/>
          <a:lstStyle/>
          <a:p>
            <a:fld id="{9FA0AD75-FCB9-4E71-B233-A8276F488434}" type="datetime1">
              <a:rPr lang="cs-CZ" smtClean="0"/>
              <a:t>19.06.2025</a:t>
            </a:fld>
            <a:endParaRPr lang="cs-CZ"/>
          </a:p>
        </p:txBody>
      </p:sp>
      <p:sp>
        <p:nvSpPr>
          <p:cNvPr id="4" name="Zástupný symbol pro zápatí 3">
            <a:extLst>
              <a:ext uri="{FF2B5EF4-FFF2-40B4-BE49-F238E27FC236}">
                <a16:creationId xmlns:a16="http://schemas.microsoft.com/office/drawing/2014/main" id="{EFE12D71-71C1-45DC-AA05-E46DC58A3BBD}"/>
              </a:ext>
            </a:extLst>
          </p:cNvPr>
          <p:cNvSpPr>
            <a:spLocks noGrp="1"/>
          </p:cNvSpPr>
          <p:nvPr>
            <p:ph type="ftr" sz="quarter" idx="11"/>
          </p:nvPr>
        </p:nvSpPr>
        <p:spPr/>
        <p:txBody>
          <a:bodyPr/>
          <a:lstStyle/>
          <a:p>
            <a:r>
              <a:rPr lang="cs-CZ"/>
              <a:t>www.studiolevitas.cz</a:t>
            </a:r>
          </a:p>
        </p:txBody>
      </p:sp>
      <p:sp>
        <p:nvSpPr>
          <p:cNvPr id="5" name="Zástupný symbol pro číslo snímku 4">
            <a:extLst>
              <a:ext uri="{FF2B5EF4-FFF2-40B4-BE49-F238E27FC236}">
                <a16:creationId xmlns:a16="http://schemas.microsoft.com/office/drawing/2014/main" id="{C0514D04-5C6F-4B4D-B4BB-7D773BD23D7D}"/>
              </a:ext>
            </a:extLst>
          </p:cNvPr>
          <p:cNvSpPr>
            <a:spLocks noGrp="1"/>
          </p:cNvSpPr>
          <p:nvPr>
            <p:ph type="sldNum" sz="quarter" idx="12"/>
          </p:nvPr>
        </p:nvSpPr>
        <p:spPr/>
        <p:txBody>
          <a:bodyPr/>
          <a:lstStyle/>
          <a:p>
            <a:fld id="{010DAF99-E6BD-4111-A5D4-7245E334C6ED}" type="slidenum">
              <a:rPr lang="cs-CZ" smtClean="0"/>
              <a:t>‹#›</a:t>
            </a:fld>
            <a:endParaRPr lang="cs-CZ"/>
          </a:p>
        </p:txBody>
      </p:sp>
    </p:spTree>
    <p:extLst>
      <p:ext uri="{BB962C8B-B14F-4D97-AF65-F5344CB8AC3E}">
        <p14:creationId xmlns:p14="http://schemas.microsoft.com/office/powerpoint/2010/main" val="1408418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D6DD3006-EE88-46C3-97D5-A15A83A28257}"/>
              </a:ext>
            </a:extLst>
          </p:cNvPr>
          <p:cNvSpPr>
            <a:spLocks noGrp="1"/>
          </p:cNvSpPr>
          <p:nvPr>
            <p:ph type="dt" sz="half" idx="10"/>
          </p:nvPr>
        </p:nvSpPr>
        <p:spPr/>
        <p:txBody>
          <a:bodyPr/>
          <a:lstStyle/>
          <a:p>
            <a:fld id="{C0835ABF-8615-484E-8435-F498C49C2805}" type="datetime1">
              <a:rPr lang="cs-CZ" smtClean="0"/>
              <a:t>19.06.2025</a:t>
            </a:fld>
            <a:endParaRPr lang="cs-CZ"/>
          </a:p>
        </p:txBody>
      </p:sp>
      <p:sp>
        <p:nvSpPr>
          <p:cNvPr id="3" name="Zástupný symbol pro zápatí 2">
            <a:extLst>
              <a:ext uri="{FF2B5EF4-FFF2-40B4-BE49-F238E27FC236}">
                <a16:creationId xmlns:a16="http://schemas.microsoft.com/office/drawing/2014/main" id="{A1B96ABE-3B46-4070-986C-36F466EF3E50}"/>
              </a:ext>
            </a:extLst>
          </p:cNvPr>
          <p:cNvSpPr>
            <a:spLocks noGrp="1"/>
          </p:cNvSpPr>
          <p:nvPr>
            <p:ph type="ftr" sz="quarter" idx="11"/>
          </p:nvPr>
        </p:nvSpPr>
        <p:spPr/>
        <p:txBody>
          <a:bodyPr/>
          <a:lstStyle/>
          <a:p>
            <a:r>
              <a:rPr lang="cs-CZ"/>
              <a:t>www.studiolevitas.cz</a:t>
            </a:r>
          </a:p>
        </p:txBody>
      </p:sp>
      <p:sp>
        <p:nvSpPr>
          <p:cNvPr id="4" name="Zástupný symbol pro číslo snímku 3">
            <a:extLst>
              <a:ext uri="{FF2B5EF4-FFF2-40B4-BE49-F238E27FC236}">
                <a16:creationId xmlns:a16="http://schemas.microsoft.com/office/drawing/2014/main" id="{1E1933B6-5F20-46E3-B014-5278864A37F3}"/>
              </a:ext>
            </a:extLst>
          </p:cNvPr>
          <p:cNvSpPr>
            <a:spLocks noGrp="1"/>
          </p:cNvSpPr>
          <p:nvPr>
            <p:ph type="sldNum" sz="quarter" idx="12"/>
          </p:nvPr>
        </p:nvSpPr>
        <p:spPr/>
        <p:txBody>
          <a:bodyPr/>
          <a:lstStyle/>
          <a:p>
            <a:fld id="{010DAF99-E6BD-4111-A5D4-7245E334C6ED}" type="slidenum">
              <a:rPr lang="cs-CZ" smtClean="0"/>
              <a:t>‹#›</a:t>
            </a:fld>
            <a:endParaRPr lang="cs-CZ"/>
          </a:p>
        </p:txBody>
      </p:sp>
    </p:spTree>
    <p:extLst>
      <p:ext uri="{BB962C8B-B14F-4D97-AF65-F5344CB8AC3E}">
        <p14:creationId xmlns:p14="http://schemas.microsoft.com/office/powerpoint/2010/main" val="2982906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F5BB0F-97DF-4C0A-9555-AF4D21003B16}"/>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BC51F9F4-93DD-4C15-830D-C20528F8EE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A1444A0F-AE4F-4674-A1E9-F83B172E0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DD5B277A-4711-4749-A86F-5CAA9E6F4261}"/>
              </a:ext>
            </a:extLst>
          </p:cNvPr>
          <p:cNvSpPr>
            <a:spLocks noGrp="1"/>
          </p:cNvSpPr>
          <p:nvPr>
            <p:ph type="dt" sz="half" idx="10"/>
          </p:nvPr>
        </p:nvSpPr>
        <p:spPr/>
        <p:txBody>
          <a:bodyPr/>
          <a:lstStyle/>
          <a:p>
            <a:fld id="{89697ADA-E566-467B-9A3B-090096F498D1}" type="datetime1">
              <a:rPr lang="cs-CZ" smtClean="0"/>
              <a:t>19.06.2025</a:t>
            </a:fld>
            <a:endParaRPr lang="cs-CZ"/>
          </a:p>
        </p:txBody>
      </p:sp>
      <p:sp>
        <p:nvSpPr>
          <p:cNvPr id="6" name="Zástupný symbol pro zápatí 5">
            <a:extLst>
              <a:ext uri="{FF2B5EF4-FFF2-40B4-BE49-F238E27FC236}">
                <a16:creationId xmlns:a16="http://schemas.microsoft.com/office/drawing/2014/main" id="{112FDD3D-81E9-410C-8F51-22B526EF309A}"/>
              </a:ext>
            </a:extLst>
          </p:cNvPr>
          <p:cNvSpPr>
            <a:spLocks noGrp="1"/>
          </p:cNvSpPr>
          <p:nvPr>
            <p:ph type="ftr" sz="quarter" idx="11"/>
          </p:nvPr>
        </p:nvSpPr>
        <p:spPr/>
        <p:txBody>
          <a:bodyPr/>
          <a:lstStyle/>
          <a:p>
            <a:r>
              <a:rPr lang="cs-CZ"/>
              <a:t>www.studiolevitas.cz</a:t>
            </a:r>
          </a:p>
        </p:txBody>
      </p:sp>
      <p:sp>
        <p:nvSpPr>
          <p:cNvPr id="7" name="Zástupný symbol pro číslo snímku 6">
            <a:extLst>
              <a:ext uri="{FF2B5EF4-FFF2-40B4-BE49-F238E27FC236}">
                <a16:creationId xmlns:a16="http://schemas.microsoft.com/office/drawing/2014/main" id="{A30E47F6-B293-4ECD-8C75-D96A90637B2E}"/>
              </a:ext>
            </a:extLst>
          </p:cNvPr>
          <p:cNvSpPr>
            <a:spLocks noGrp="1"/>
          </p:cNvSpPr>
          <p:nvPr>
            <p:ph type="sldNum" sz="quarter" idx="12"/>
          </p:nvPr>
        </p:nvSpPr>
        <p:spPr/>
        <p:txBody>
          <a:bodyPr/>
          <a:lstStyle/>
          <a:p>
            <a:fld id="{010DAF99-E6BD-4111-A5D4-7245E334C6ED}" type="slidenum">
              <a:rPr lang="cs-CZ" smtClean="0"/>
              <a:t>‹#›</a:t>
            </a:fld>
            <a:endParaRPr lang="cs-CZ"/>
          </a:p>
        </p:txBody>
      </p:sp>
    </p:spTree>
    <p:extLst>
      <p:ext uri="{BB962C8B-B14F-4D97-AF65-F5344CB8AC3E}">
        <p14:creationId xmlns:p14="http://schemas.microsoft.com/office/powerpoint/2010/main" val="346949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B12071-62F0-4C85-97AF-ED12D542EFA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8FD73D9-3D5D-4900-B3A1-ACDDB2AA1C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6DA017A3-E648-412E-831D-551A44C6D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AEC4FA37-C642-4042-91B9-F6BA58001CDE}"/>
              </a:ext>
            </a:extLst>
          </p:cNvPr>
          <p:cNvSpPr>
            <a:spLocks noGrp="1"/>
          </p:cNvSpPr>
          <p:nvPr>
            <p:ph type="dt" sz="half" idx="10"/>
          </p:nvPr>
        </p:nvSpPr>
        <p:spPr/>
        <p:txBody>
          <a:bodyPr/>
          <a:lstStyle/>
          <a:p>
            <a:fld id="{F1A7002E-0200-4A6A-819C-2E0B51C6AB94}" type="datetime1">
              <a:rPr lang="cs-CZ" smtClean="0"/>
              <a:t>19.06.2025</a:t>
            </a:fld>
            <a:endParaRPr lang="cs-CZ"/>
          </a:p>
        </p:txBody>
      </p:sp>
      <p:sp>
        <p:nvSpPr>
          <p:cNvPr id="6" name="Zástupný symbol pro zápatí 5">
            <a:extLst>
              <a:ext uri="{FF2B5EF4-FFF2-40B4-BE49-F238E27FC236}">
                <a16:creationId xmlns:a16="http://schemas.microsoft.com/office/drawing/2014/main" id="{86C64D7F-4739-407F-859A-D9C1F9F4A9D1}"/>
              </a:ext>
            </a:extLst>
          </p:cNvPr>
          <p:cNvSpPr>
            <a:spLocks noGrp="1"/>
          </p:cNvSpPr>
          <p:nvPr>
            <p:ph type="ftr" sz="quarter" idx="11"/>
          </p:nvPr>
        </p:nvSpPr>
        <p:spPr/>
        <p:txBody>
          <a:bodyPr/>
          <a:lstStyle/>
          <a:p>
            <a:r>
              <a:rPr lang="cs-CZ"/>
              <a:t>www.studiolevitas.cz</a:t>
            </a:r>
          </a:p>
        </p:txBody>
      </p:sp>
      <p:sp>
        <p:nvSpPr>
          <p:cNvPr id="7" name="Zástupný symbol pro číslo snímku 6">
            <a:extLst>
              <a:ext uri="{FF2B5EF4-FFF2-40B4-BE49-F238E27FC236}">
                <a16:creationId xmlns:a16="http://schemas.microsoft.com/office/drawing/2014/main" id="{6E9A9FAB-EA72-49EE-A562-104CEB6506A1}"/>
              </a:ext>
            </a:extLst>
          </p:cNvPr>
          <p:cNvSpPr>
            <a:spLocks noGrp="1"/>
          </p:cNvSpPr>
          <p:nvPr>
            <p:ph type="sldNum" sz="quarter" idx="12"/>
          </p:nvPr>
        </p:nvSpPr>
        <p:spPr/>
        <p:txBody>
          <a:bodyPr/>
          <a:lstStyle/>
          <a:p>
            <a:fld id="{010DAF99-E6BD-4111-A5D4-7245E334C6ED}" type="slidenum">
              <a:rPr lang="cs-CZ" smtClean="0"/>
              <a:t>‹#›</a:t>
            </a:fld>
            <a:endParaRPr lang="cs-CZ"/>
          </a:p>
        </p:txBody>
      </p:sp>
    </p:spTree>
    <p:extLst>
      <p:ext uri="{BB962C8B-B14F-4D97-AF65-F5344CB8AC3E}">
        <p14:creationId xmlns:p14="http://schemas.microsoft.com/office/powerpoint/2010/main" val="3245552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F9DCDAE-79DB-4EEE-88C9-2B060346E1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C02C53C3-45BE-463E-B002-F9BD0DA6F5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D63A84F-A796-4CB1-A123-8CBE14BFA4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59C4D-3795-429D-AD0D-E0ADA6A1CC52}" type="datetime1">
              <a:rPr lang="cs-CZ" smtClean="0"/>
              <a:t>19.06.2025</a:t>
            </a:fld>
            <a:endParaRPr lang="cs-CZ"/>
          </a:p>
        </p:txBody>
      </p:sp>
      <p:sp>
        <p:nvSpPr>
          <p:cNvPr id="5" name="Zástupný symbol pro zápatí 4">
            <a:extLst>
              <a:ext uri="{FF2B5EF4-FFF2-40B4-BE49-F238E27FC236}">
                <a16:creationId xmlns:a16="http://schemas.microsoft.com/office/drawing/2014/main" id="{0EEB60AF-436B-48A5-9309-A5E4D1A2E5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www.studiolevitas.cz</a:t>
            </a:r>
          </a:p>
        </p:txBody>
      </p:sp>
      <p:sp>
        <p:nvSpPr>
          <p:cNvPr id="6" name="Zástupný symbol pro číslo snímku 5">
            <a:extLst>
              <a:ext uri="{FF2B5EF4-FFF2-40B4-BE49-F238E27FC236}">
                <a16:creationId xmlns:a16="http://schemas.microsoft.com/office/drawing/2014/main" id="{F3560965-47E7-4E61-909E-2C5138D272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0DAF99-E6BD-4111-A5D4-7245E334C6ED}" type="slidenum">
              <a:rPr lang="cs-CZ" smtClean="0"/>
              <a:t>‹#›</a:t>
            </a:fld>
            <a:endParaRPr lang="cs-CZ"/>
          </a:p>
        </p:txBody>
      </p:sp>
    </p:spTree>
    <p:extLst>
      <p:ext uri="{BB962C8B-B14F-4D97-AF65-F5344CB8AC3E}">
        <p14:creationId xmlns:p14="http://schemas.microsoft.com/office/powerpoint/2010/main" val="1182745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wikiskripta.eu/w/Soubor:Anatomick%C3%A9_sm%C4%9Bry.pn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65.gif"/><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65.gif"/><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71.gif"/><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video" Target="https://www.youtube.com/embed/Wjq82nYPUeo?feature=oembed"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32057F-F015-B1B2-4E3E-2307F8EFC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0E2141F-BF9E-E7C8-75B3-EA2BAF8303FE}"/>
              </a:ext>
            </a:extLst>
          </p:cNvPr>
          <p:cNvSpPr>
            <a:spLocks noGrp="1"/>
          </p:cNvSpPr>
          <p:nvPr>
            <p:ph type="ctrTitle"/>
          </p:nvPr>
        </p:nvSpPr>
        <p:spPr>
          <a:xfrm>
            <a:off x="7168896" y="1129554"/>
            <a:ext cx="4361688" cy="3475236"/>
          </a:xfrm>
        </p:spPr>
        <p:txBody>
          <a:bodyPr>
            <a:normAutofit/>
          </a:bodyPr>
          <a:lstStyle/>
          <a:p>
            <a:pPr algn="l"/>
            <a:r>
              <a:rPr lang="cs-CZ" sz="5400" dirty="0">
                <a:solidFill>
                  <a:srgbClr val="7030A0"/>
                </a:solidFill>
              </a:rPr>
              <a:t>ANATOMIE</a:t>
            </a:r>
            <a:br>
              <a:rPr lang="cs-CZ" sz="5400" dirty="0">
                <a:solidFill>
                  <a:srgbClr val="7030A0"/>
                </a:solidFill>
              </a:rPr>
            </a:br>
            <a:r>
              <a:rPr lang="cs-CZ" sz="5400" dirty="0">
                <a:solidFill>
                  <a:srgbClr val="7030A0"/>
                </a:solidFill>
              </a:rPr>
              <a:t>PRO INSTRUKTORY A TRENÉRY</a:t>
            </a:r>
          </a:p>
        </p:txBody>
      </p:sp>
      <p:sp>
        <p:nvSpPr>
          <p:cNvPr id="3" name="Podnadpis 2">
            <a:extLst>
              <a:ext uri="{FF2B5EF4-FFF2-40B4-BE49-F238E27FC236}">
                <a16:creationId xmlns:a16="http://schemas.microsoft.com/office/drawing/2014/main" id="{AB90C700-4119-7990-1E64-29F270C5437A}"/>
              </a:ext>
            </a:extLst>
          </p:cNvPr>
          <p:cNvSpPr>
            <a:spLocks noGrp="1"/>
          </p:cNvSpPr>
          <p:nvPr>
            <p:ph type="subTitle" idx="1"/>
          </p:nvPr>
        </p:nvSpPr>
        <p:spPr>
          <a:xfrm>
            <a:off x="7168896" y="4731337"/>
            <a:ext cx="4206240" cy="1184584"/>
          </a:xfrm>
        </p:spPr>
        <p:txBody>
          <a:bodyPr>
            <a:normAutofit/>
          </a:bodyPr>
          <a:lstStyle/>
          <a:p>
            <a:pPr algn="l"/>
            <a:r>
              <a:rPr lang="cs-CZ" sz="1800" dirty="0">
                <a:solidFill>
                  <a:srgbClr val="7030A0"/>
                </a:solidFill>
              </a:rPr>
              <a:t>Mgr. Veronika Kozlová</a:t>
            </a:r>
          </a:p>
          <a:p>
            <a:pPr algn="l"/>
            <a:r>
              <a:rPr lang="cs-CZ" sz="1800" dirty="0">
                <a:solidFill>
                  <a:srgbClr val="7030A0"/>
                </a:solidFill>
              </a:rPr>
              <a:t>www.studiolevitas.cz</a:t>
            </a:r>
          </a:p>
        </p:txBody>
      </p:sp>
      <p:pic>
        <p:nvPicPr>
          <p:cNvPr id="5" name="Obrázek 4" descr="Obsah obrázku Grafika, Písmo, logo, grafický design&#10;&#10;Popis byl vytvořen automaticky">
            <a:extLst>
              <a:ext uri="{FF2B5EF4-FFF2-40B4-BE49-F238E27FC236}">
                <a16:creationId xmlns:a16="http://schemas.microsoft.com/office/drawing/2014/main" id="{54A598C8-0ECF-CFA3-B450-C34B14376448}"/>
              </a:ext>
            </a:extLst>
          </p:cNvPr>
          <p:cNvPicPr>
            <a:picLocks noChangeAspect="1"/>
          </p:cNvPicPr>
          <p:nvPr/>
        </p:nvPicPr>
        <p:blipFill>
          <a:blip r:embed="rId2">
            <a:extLst>
              <a:ext uri="{28A0092B-C50C-407E-A947-70E740481C1C}">
                <a14:useLocalDpi xmlns:a14="http://schemas.microsoft.com/office/drawing/2010/main" val="0"/>
              </a:ext>
            </a:extLst>
          </a:blip>
          <a:srcRect l="4118"/>
          <a:stretch>
            <a:fillRect/>
          </a:stretch>
        </p:blipFill>
        <p:spPr>
          <a:xfrm>
            <a:off x="894323" y="354205"/>
            <a:ext cx="5896353" cy="6149590"/>
          </a:xfrm>
          <a:prstGeom prst="rect">
            <a:avLst/>
          </a:prstGeom>
        </p:spPr>
      </p:pic>
    </p:spTree>
    <p:extLst>
      <p:ext uri="{BB962C8B-B14F-4D97-AF65-F5344CB8AC3E}">
        <p14:creationId xmlns:p14="http://schemas.microsoft.com/office/powerpoint/2010/main" val="209118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C6583-7048-4CE5-A83B-495A9053B320}"/>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91BA7B19-2B6F-B953-2F52-956DAB0DA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6D9C380-9D7E-E20A-EEA2-603C4F87C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9B6CF6C-D93A-C3DE-E354-7B40FF39DDA6}"/>
              </a:ext>
            </a:extLst>
          </p:cNvPr>
          <p:cNvSpPr>
            <a:spLocks noGrp="1"/>
          </p:cNvSpPr>
          <p:nvPr>
            <p:ph type="title"/>
          </p:nvPr>
        </p:nvSpPr>
        <p:spPr>
          <a:xfrm>
            <a:off x="637380" y="2074362"/>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Kosterní soustava – kost</a:t>
            </a:r>
            <a:r>
              <a:rPr lang="cs-CZ" sz="2600" dirty="0">
                <a:solidFill>
                  <a:srgbClr val="FFFFFF"/>
                </a:solidFill>
              </a:rPr>
              <a:t>ní tkáň</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94D9AB08-1475-A408-07F8-D9E26C731F92}"/>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3" name="Zástupný obsah 2">
            <a:extLst>
              <a:ext uri="{FF2B5EF4-FFF2-40B4-BE49-F238E27FC236}">
                <a16:creationId xmlns:a16="http://schemas.microsoft.com/office/drawing/2014/main" id="{107B61ED-AD72-027D-F988-4D8B0803B269}"/>
              </a:ext>
            </a:extLst>
          </p:cNvPr>
          <p:cNvSpPr txBox="1">
            <a:spLocks/>
          </p:cNvSpPr>
          <p:nvPr/>
        </p:nvSpPr>
        <p:spPr>
          <a:xfrm>
            <a:off x="3968744" y="398834"/>
            <a:ext cx="7032172" cy="567077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1900" dirty="0"/>
              <a:t>Osteocyt – základní kostní buňka zralé kosti, účastní se na uvolňování minerálů z kostní tkáně, jsou součástí mechanismu udržení vápníku v tělních tekutinách – plazmě</a:t>
            </a:r>
          </a:p>
          <a:p>
            <a:r>
              <a:rPr lang="cs-CZ" altLang="cs-CZ" sz="1900" dirty="0" err="1"/>
              <a:t>Kompaktivní</a:t>
            </a:r>
            <a:r>
              <a:rPr lang="cs-CZ" altLang="cs-CZ" sz="1900" dirty="0"/>
              <a:t> tkáň – je příliš tvrdá, jelikož se skládá z minerálů jako kámen Ca, fosfátů a Mg</a:t>
            </a:r>
          </a:p>
          <a:p>
            <a:r>
              <a:rPr lang="cs-CZ" altLang="cs-CZ" sz="1900" dirty="0"/>
              <a:t>Houbovitá tkáň - obsahuje kolagen - pevný, avšak ohebný materiál, který kosti zpevňuje a dovoluje jim nepatrně se ohýbat, aniž by se zlomily.</a:t>
            </a:r>
          </a:p>
          <a:p>
            <a:r>
              <a:rPr lang="cs-CZ" altLang="cs-CZ" sz="1900" dirty="0"/>
              <a:t>Okostice – periost – umožňuje růst kosti do šířky – apozice a je inervovaná a zásobená cévami</a:t>
            </a:r>
          </a:p>
          <a:p>
            <a:endParaRPr lang="cs-CZ" sz="1900" dirty="0"/>
          </a:p>
        </p:txBody>
      </p:sp>
    </p:spTree>
    <p:extLst>
      <p:ext uri="{BB962C8B-B14F-4D97-AF65-F5344CB8AC3E}">
        <p14:creationId xmlns:p14="http://schemas.microsoft.com/office/powerpoint/2010/main" val="5010445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265" name="Rectangle 96264">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74244A8-CE6E-982F-9EB9-6046C74A82C2}"/>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r>
              <a:rPr lang="en-US" dirty="0" err="1"/>
              <a:t>M.Scalenus</a:t>
            </a:r>
            <a:r>
              <a:rPr lang="en-US" dirty="0"/>
              <a:t> anterior – </a:t>
            </a:r>
            <a:r>
              <a:rPr lang="en-US" dirty="0" err="1"/>
              <a:t>přední</a:t>
            </a:r>
            <a:r>
              <a:rPr lang="en-US" dirty="0"/>
              <a:t> </a:t>
            </a:r>
            <a:r>
              <a:rPr lang="en-US" dirty="0" err="1"/>
              <a:t>kloněný</a:t>
            </a:r>
            <a:r>
              <a:rPr lang="en-US" dirty="0"/>
              <a:t> </a:t>
            </a:r>
            <a:r>
              <a:rPr lang="en-US" dirty="0" err="1"/>
              <a:t>sval</a:t>
            </a:r>
            <a:r>
              <a:rPr lang="en-US" dirty="0"/>
              <a:t> </a:t>
            </a:r>
          </a:p>
        </p:txBody>
      </p:sp>
      <p:sp>
        <p:nvSpPr>
          <p:cNvPr id="96262" name="Content Placeholder 96261">
            <a:extLst>
              <a:ext uri="{FF2B5EF4-FFF2-40B4-BE49-F238E27FC236}">
                <a16:creationId xmlns:a16="http://schemas.microsoft.com/office/drawing/2014/main" id="{A732B3C3-CF16-AAB6-6260-C9F520602815}"/>
              </a:ext>
            </a:extLst>
          </p:cNvPr>
          <p:cNvSpPr>
            <a:spLocks noGrp="1"/>
          </p:cNvSpPr>
          <p:nvPr>
            <p:ph idx="1"/>
          </p:nvPr>
        </p:nvSpPr>
        <p:spPr>
          <a:xfrm>
            <a:off x="4038600" y="2785949"/>
            <a:ext cx="7859281" cy="2638163"/>
          </a:xfrm>
        </p:spPr>
        <p:txBody>
          <a:bodyPr vert="horz" lIns="91440" tIns="45720" rIns="91440" bIns="45720" rtlCol="0">
            <a:normAutofit/>
          </a:bodyPr>
          <a:lstStyle/>
          <a:p>
            <a:r>
              <a:rPr lang="en-US" sz="2000" dirty="0" err="1"/>
              <a:t>Začátek</a:t>
            </a:r>
            <a:r>
              <a:rPr lang="en-US" sz="2000" dirty="0"/>
              <a:t> – 3-6 </a:t>
            </a:r>
            <a:r>
              <a:rPr lang="en-US" sz="2000" dirty="0" err="1"/>
              <a:t>obratel</a:t>
            </a:r>
            <a:r>
              <a:rPr lang="en-US" sz="2000" dirty="0"/>
              <a:t> </a:t>
            </a:r>
            <a:r>
              <a:rPr lang="en-US" sz="2000" dirty="0" err="1"/>
              <a:t>krční</a:t>
            </a:r>
            <a:r>
              <a:rPr lang="en-US" sz="2000" dirty="0"/>
              <a:t> – </a:t>
            </a:r>
            <a:r>
              <a:rPr lang="en-US" sz="2000" dirty="0" err="1"/>
              <a:t>příčné</a:t>
            </a:r>
            <a:r>
              <a:rPr lang="en-US" sz="2000" dirty="0"/>
              <a:t> </a:t>
            </a:r>
            <a:r>
              <a:rPr lang="en-US" sz="2000" dirty="0" err="1"/>
              <a:t>výběžky</a:t>
            </a:r>
            <a:endParaRPr lang="en-US" sz="2000" dirty="0"/>
          </a:p>
          <a:p>
            <a:r>
              <a:rPr lang="en-US" sz="2000" dirty="0" err="1"/>
              <a:t>Úpon</a:t>
            </a:r>
            <a:r>
              <a:rPr lang="en-US" sz="2000" dirty="0"/>
              <a:t> – </a:t>
            </a:r>
            <a:r>
              <a:rPr lang="en-US" sz="2000" dirty="0" err="1"/>
              <a:t>první</a:t>
            </a:r>
            <a:r>
              <a:rPr lang="en-US" sz="2000" dirty="0"/>
              <a:t> </a:t>
            </a:r>
            <a:r>
              <a:rPr lang="en-US" sz="2000" dirty="0" err="1"/>
              <a:t>žebro</a:t>
            </a:r>
            <a:endParaRPr lang="cs-CZ" sz="2000" dirty="0"/>
          </a:p>
          <a:p>
            <a:r>
              <a:rPr lang="cs-CZ" sz="2000" dirty="0"/>
              <a:t>Zvýrazňuje krční lordózu</a:t>
            </a:r>
          </a:p>
          <a:p>
            <a:r>
              <a:rPr lang="cs-CZ" sz="2000" dirty="0"/>
              <a:t>Provádí flexi krční páteře</a:t>
            </a:r>
          </a:p>
          <a:p>
            <a:r>
              <a:rPr lang="cs-CZ" sz="2000" dirty="0"/>
              <a:t>Zdvihá první žebro – pomocný vdechový sval</a:t>
            </a:r>
          </a:p>
          <a:p>
            <a:r>
              <a:rPr lang="cs-CZ" sz="2000" dirty="0"/>
              <a:t>Naklání páteř na stejnou stranu a otáčí ji na opačnou stranu</a:t>
            </a:r>
          </a:p>
          <a:p>
            <a:pPr marL="0" indent="0">
              <a:buNone/>
            </a:pPr>
            <a:endParaRPr lang="en-US" sz="2000" dirty="0"/>
          </a:p>
        </p:txBody>
      </p:sp>
      <p:pic>
        <p:nvPicPr>
          <p:cNvPr id="96258" name="Picture 2" descr="https://upload.wikimedia.org/wikipedia/commons/thumb/b/bf/Scalenus_anterior.png/220px-Scalenus_anterior.png"/>
          <p:cNvPicPr>
            <a:picLocks noChangeAspect="1" noChangeArrowheads="1"/>
          </p:cNvPicPr>
          <p:nvPr/>
        </p:nvPicPr>
        <p:blipFill>
          <a:blip r:embed="rId2" cstate="print"/>
          <a:stretch>
            <a:fillRect/>
          </a:stretch>
        </p:blipFill>
        <p:spPr bwMode="auto">
          <a:xfrm>
            <a:off x="1295057" y="1909257"/>
            <a:ext cx="2594859" cy="3514855"/>
          </a:xfrm>
          <a:prstGeom prst="rect">
            <a:avLst/>
          </a:prstGeom>
          <a:noFill/>
        </p:spPr>
      </p:pic>
      <p:sp>
        <p:nvSpPr>
          <p:cNvPr id="4" name="Zástupný symbol pro zápatí 3">
            <a:extLst>
              <a:ext uri="{FF2B5EF4-FFF2-40B4-BE49-F238E27FC236}">
                <a16:creationId xmlns:a16="http://schemas.microsoft.com/office/drawing/2014/main" id="{B6CF0934-24D0-3569-AC8E-EF79ACA1921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28306280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2544AA0-2E2C-AA36-4BA4-F3335B09562D}"/>
              </a:ext>
            </a:extLst>
          </p:cNvPr>
          <p:cNvSpPr>
            <a:spLocks noGrp="1"/>
          </p:cNvSpPr>
          <p:nvPr>
            <p:ph type="title"/>
          </p:nvPr>
        </p:nvSpPr>
        <p:spPr>
          <a:xfrm>
            <a:off x="836679" y="723898"/>
            <a:ext cx="6002110" cy="1495425"/>
          </a:xfrm>
        </p:spPr>
        <p:txBody>
          <a:bodyPr>
            <a:normAutofit/>
          </a:bodyPr>
          <a:lstStyle/>
          <a:p>
            <a:r>
              <a:rPr lang="cs-CZ" sz="4000"/>
              <a:t>Scalenus Medius</a:t>
            </a:r>
          </a:p>
        </p:txBody>
      </p:sp>
      <p:sp>
        <p:nvSpPr>
          <p:cNvPr id="3" name="Zástupný obsah 2">
            <a:extLst>
              <a:ext uri="{FF2B5EF4-FFF2-40B4-BE49-F238E27FC236}">
                <a16:creationId xmlns:a16="http://schemas.microsoft.com/office/drawing/2014/main" id="{ED9FAE03-4387-8DE7-FA13-D9C1D6A95431}"/>
              </a:ext>
            </a:extLst>
          </p:cNvPr>
          <p:cNvSpPr>
            <a:spLocks noGrp="1"/>
          </p:cNvSpPr>
          <p:nvPr>
            <p:ph idx="1"/>
          </p:nvPr>
        </p:nvSpPr>
        <p:spPr>
          <a:xfrm>
            <a:off x="836680" y="2405067"/>
            <a:ext cx="6002110" cy="3729034"/>
          </a:xfrm>
        </p:spPr>
        <p:txBody>
          <a:bodyPr>
            <a:normAutofit/>
          </a:bodyPr>
          <a:lstStyle/>
          <a:p>
            <a:r>
              <a:rPr lang="cs-CZ" sz="2000"/>
              <a:t>Začátek 2-7 krční obratel</a:t>
            </a:r>
          </a:p>
          <a:p>
            <a:r>
              <a:rPr lang="cs-CZ" sz="2000"/>
              <a:t>Úpon první žebro</a:t>
            </a:r>
          </a:p>
          <a:p>
            <a:r>
              <a:rPr lang="cs-CZ" sz="2000"/>
              <a:t>Funkce stejná jako </a:t>
            </a:r>
          </a:p>
          <a:p>
            <a:pPr>
              <a:buNone/>
            </a:pPr>
            <a:r>
              <a:rPr lang="cs-CZ" sz="2000"/>
              <a:t>u scalenus anterior</a:t>
            </a:r>
          </a:p>
          <a:p>
            <a:endParaRPr lang="cs-CZ" sz="2000"/>
          </a:p>
        </p:txBody>
      </p:sp>
      <p:sp>
        <p:nvSpPr>
          <p:cNvPr id="4" name="Zástupný symbol pro zápatí 3">
            <a:extLst>
              <a:ext uri="{FF2B5EF4-FFF2-40B4-BE49-F238E27FC236}">
                <a16:creationId xmlns:a16="http://schemas.microsoft.com/office/drawing/2014/main" id="{DDC736EB-8CAC-F371-28C5-B59BD50BBF9D}"/>
              </a:ext>
            </a:extLst>
          </p:cNvPr>
          <p:cNvSpPr>
            <a:spLocks noGrp="1"/>
          </p:cNvSpPr>
          <p:nvPr>
            <p:ph type="ftr" sz="quarter" idx="11"/>
          </p:nvPr>
        </p:nvSpPr>
        <p:spPr>
          <a:xfrm>
            <a:off x="3195473" y="6356350"/>
            <a:ext cx="3811437" cy="365125"/>
          </a:xfrm>
        </p:spPr>
        <p:txBody>
          <a:bodyPr>
            <a:normAutofit/>
          </a:bodyPr>
          <a:lstStyle/>
          <a:p>
            <a:pPr algn="l">
              <a:spcAft>
                <a:spcPts val="600"/>
              </a:spcAft>
            </a:pPr>
            <a:r>
              <a:rPr lang="cs-CZ"/>
              <a:t>www.studiolevitas.cz</a:t>
            </a:r>
          </a:p>
        </p:txBody>
      </p:sp>
      <p:pic>
        <p:nvPicPr>
          <p:cNvPr id="5" name="Picture 2" descr="https://upload.wikimedia.org/wikipedia/commons/thumb/f/fa/Scalenus_medius.png/220px-Scalenus_medius.png">
            <a:extLst>
              <a:ext uri="{FF2B5EF4-FFF2-40B4-BE49-F238E27FC236}">
                <a16:creationId xmlns:a16="http://schemas.microsoft.com/office/drawing/2014/main" id="{C1EDF4BE-7577-AF06-05EA-C35BEF63D7D3}"/>
              </a:ext>
            </a:extLst>
          </p:cNvPr>
          <p:cNvPicPr>
            <a:picLocks noChangeAspect="1" noChangeArrowheads="1"/>
          </p:cNvPicPr>
          <p:nvPr/>
        </p:nvPicPr>
        <p:blipFill rotWithShape="1">
          <a:blip r:embed="rId2" cstate="print"/>
          <a:srcRect l="1390" r="-2" b="-2"/>
          <a:stretch/>
        </p:blipFill>
        <p:spPr bwMode="auto">
          <a:xfrm>
            <a:off x="7199440" y="10"/>
            <a:ext cx="4992560" cy="6857990"/>
          </a:xfrm>
          <a:prstGeom prst="rect">
            <a:avLst/>
          </a:prstGeom>
          <a:noFill/>
          <a:effectLst/>
        </p:spPr>
      </p:pic>
    </p:spTree>
    <p:extLst>
      <p:ext uri="{BB962C8B-B14F-4D97-AF65-F5344CB8AC3E}">
        <p14:creationId xmlns:p14="http://schemas.microsoft.com/office/powerpoint/2010/main" val="2160705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311" name="Rectangle 9831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221FBDB-0ECD-9463-0B81-B9A20EB9C9B3}"/>
              </a:ext>
            </a:extLst>
          </p:cNvPr>
          <p:cNvSpPr>
            <a:spLocks noGrp="1"/>
          </p:cNvSpPr>
          <p:nvPr>
            <p:ph type="title"/>
          </p:nvPr>
        </p:nvSpPr>
        <p:spPr>
          <a:xfrm>
            <a:off x="838199" y="537883"/>
            <a:ext cx="4783697" cy="1942810"/>
          </a:xfrm>
        </p:spPr>
        <p:txBody>
          <a:bodyPr anchor="b">
            <a:normAutofit/>
          </a:bodyPr>
          <a:lstStyle/>
          <a:p>
            <a:r>
              <a:rPr lang="cs-CZ" sz="4000"/>
              <a:t>Scalenus posterior</a:t>
            </a:r>
          </a:p>
        </p:txBody>
      </p:sp>
      <p:sp>
        <p:nvSpPr>
          <p:cNvPr id="3" name="Zástupný obsah 2">
            <a:extLst>
              <a:ext uri="{FF2B5EF4-FFF2-40B4-BE49-F238E27FC236}">
                <a16:creationId xmlns:a16="http://schemas.microsoft.com/office/drawing/2014/main" id="{5E773BC8-6B3E-FB05-DB88-9CDF4698280D}"/>
              </a:ext>
            </a:extLst>
          </p:cNvPr>
          <p:cNvSpPr>
            <a:spLocks noGrp="1"/>
          </p:cNvSpPr>
          <p:nvPr>
            <p:ph idx="1"/>
          </p:nvPr>
        </p:nvSpPr>
        <p:spPr>
          <a:xfrm>
            <a:off x="838199" y="2686323"/>
            <a:ext cx="4783697" cy="3433583"/>
          </a:xfrm>
        </p:spPr>
        <p:txBody>
          <a:bodyPr>
            <a:normAutofit/>
          </a:bodyPr>
          <a:lstStyle/>
          <a:p>
            <a:r>
              <a:rPr lang="cs-CZ" sz="2000"/>
              <a:t>Začátek 5-7 krční obratel</a:t>
            </a:r>
          </a:p>
          <a:p>
            <a:r>
              <a:rPr lang="cs-CZ" sz="2000"/>
              <a:t>Úpon druhé žebro</a:t>
            </a:r>
          </a:p>
          <a:p>
            <a:endParaRPr lang="cs-CZ" sz="2000"/>
          </a:p>
        </p:txBody>
      </p:sp>
      <p:pic>
        <p:nvPicPr>
          <p:cNvPr id="98306" name="Picture 2" descr="Výsledek obrázku pro m scalenus posterior"/>
          <p:cNvPicPr>
            <a:picLocks noChangeAspect="1" noChangeArrowheads="1"/>
          </p:cNvPicPr>
          <p:nvPr/>
        </p:nvPicPr>
        <p:blipFill>
          <a:blip r:embed="rId2" cstate="print"/>
          <a:stretch>
            <a:fillRect/>
          </a:stretch>
        </p:blipFill>
        <p:spPr bwMode="auto">
          <a:xfrm>
            <a:off x="5988424" y="646206"/>
            <a:ext cx="5365375" cy="5365375"/>
          </a:xfrm>
          <a:prstGeom prst="rect">
            <a:avLst/>
          </a:prstGeom>
          <a:noFill/>
        </p:spPr>
      </p:pic>
      <p:sp>
        <p:nvSpPr>
          <p:cNvPr id="4" name="Zástupný symbol pro zápatí 3">
            <a:extLst>
              <a:ext uri="{FF2B5EF4-FFF2-40B4-BE49-F238E27FC236}">
                <a16:creationId xmlns:a16="http://schemas.microsoft.com/office/drawing/2014/main" id="{C825C41B-38DA-735E-0B43-E8E41607D487}"/>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8377313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5D88F66-D23C-3A0D-5280-334DA65940D0}"/>
              </a:ext>
            </a:extLst>
          </p:cNvPr>
          <p:cNvSpPr>
            <a:spLocks noGrp="1"/>
          </p:cNvSpPr>
          <p:nvPr>
            <p:ph type="title"/>
          </p:nvPr>
        </p:nvSpPr>
        <p:spPr>
          <a:xfrm>
            <a:off x="4654296" y="329184"/>
            <a:ext cx="6894576" cy="1169678"/>
          </a:xfrm>
        </p:spPr>
        <p:txBody>
          <a:bodyPr anchor="b">
            <a:normAutofit/>
          </a:bodyPr>
          <a:lstStyle/>
          <a:p>
            <a:r>
              <a:rPr lang="cs-CZ" sz="5400" dirty="0"/>
              <a:t>Zádové svaly</a:t>
            </a:r>
          </a:p>
        </p:txBody>
      </p:sp>
      <p:pic>
        <p:nvPicPr>
          <p:cNvPr id="6" name="Picture 5" descr="Radiologický obrázek kostry">
            <a:extLst>
              <a:ext uri="{FF2B5EF4-FFF2-40B4-BE49-F238E27FC236}">
                <a16:creationId xmlns:a16="http://schemas.microsoft.com/office/drawing/2014/main" id="{FFD6311E-444A-CE8B-9A13-16203F50C41C}"/>
              </a:ext>
            </a:extLst>
          </p:cNvPr>
          <p:cNvPicPr>
            <a:picLocks noChangeAspect="1"/>
          </p:cNvPicPr>
          <p:nvPr/>
        </p:nvPicPr>
        <p:blipFill rotWithShape="1">
          <a:blip r:embed="rId2"/>
          <a:srcRect l="59671" r="1180"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2086D9E2-C48C-2D86-1391-90A20CC0069E}"/>
              </a:ext>
            </a:extLst>
          </p:cNvPr>
          <p:cNvSpPr>
            <a:spLocks noGrp="1"/>
          </p:cNvSpPr>
          <p:nvPr>
            <p:ph idx="1"/>
          </p:nvPr>
        </p:nvSpPr>
        <p:spPr>
          <a:xfrm>
            <a:off x="4654296" y="2554664"/>
            <a:ext cx="6894576" cy="3635824"/>
          </a:xfrm>
        </p:spPr>
        <p:txBody>
          <a:bodyPr>
            <a:normAutofit/>
          </a:bodyPr>
          <a:lstStyle/>
          <a:p>
            <a:r>
              <a:rPr lang="cs-CZ" sz="2200" b="1" dirty="0"/>
              <a:t>Zahrnují čtyři vrstvy: </a:t>
            </a:r>
          </a:p>
          <a:p>
            <a:r>
              <a:rPr lang="cs-CZ" sz="2200" dirty="0"/>
              <a:t>povrchová - </a:t>
            </a:r>
          </a:p>
          <a:p>
            <a:r>
              <a:rPr lang="cs-CZ" sz="2200" dirty="0"/>
              <a:t>druhá vrstva obsahuje svaly končetinového původu (svaly </a:t>
            </a:r>
            <a:r>
              <a:rPr lang="cs-CZ" sz="2200" dirty="0" err="1"/>
              <a:t>spinohumerální</a:t>
            </a:r>
            <a:r>
              <a:rPr lang="cs-CZ" sz="2200" dirty="0"/>
              <a:t> - jdou od páteře na humerus nebo lopatku), </a:t>
            </a:r>
          </a:p>
          <a:p>
            <a:r>
              <a:rPr lang="cs-CZ" sz="2200" dirty="0"/>
              <a:t>třetí vrstva svaly </a:t>
            </a:r>
            <a:r>
              <a:rPr lang="cs-CZ" sz="2200" dirty="0" err="1"/>
              <a:t>spinokostální</a:t>
            </a:r>
            <a:r>
              <a:rPr lang="cs-CZ" sz="2200" dirty="0"/>
              <a:t> (od páteře k žebrům)  </a:t>
            </a:r>
          </a:p>
          <a:p>
            <a:r>
              <a:rPr lang="cs-CZ" sz="2200" dirty="0"/>
              <a:t>čtvrtá svaly zádového původu, označované jako svaly vlastní (autochtonní).</a:t>
            </a:r>
          </a:p>
          <a:p>
            <a:endParaRPr lang="cs-CZ" sz="2200" dirty="0"/>
          </a:p>
        </p:txBody>
      </p:sp>
      <p:sp>
        <p:nvSpPr>
          <p:cNvPr id="4" name="Zástupný symbol pro zápatí 3">
            <a:extLst>
              <a:ext uri="{FF2B5EF4-FFF2-40B4-BE49-F238E27FC236}">
                <a16:creationId xmlns:a16="http://schemas.microsoft.com/office/drawing/2014/main" id="{3947F34D-382B-B14E-92AC-0E7464A24B75}"/>
              </a:ext>
            </a:extLst>
          </p:cNvPr>
          <p:cNvSpPr>
            <a:spLocks noGrp="1"/>
          </p:cNvSpPr>
          <p:nvPr>
            <p:ph type="ftr" sz="quarter" idx="11"/>
          </p:nvPr>
        </p:nvSpPr>
        <p:spPr>
          <a:xfrm>
            <a:off x="4654296" y="6356350"/>
            <a:ext cx="4114800" cy="365125"/>
          </a:xfrm>
        </p:spPr>
        <p:txBody>
          <a:bodyPr>
            <a:normAutofit/>
          </a:bodyPr>
          <a:lstStyle/>
          <a:p>
            <a:pPr algn="l">
              <a:spcAft>
                <a:spcPts val="600"/>
              </a:spcAft>
            </a:pPr>
            <a:r>
              <a:rPr lang="cs-CZ"/>
              <a:t>www.studiolevitas.cz</a:t>
            </a:r>
          </a:p>
        </p:txBody>
      </p:sp>
    </p:spTree>
    <p:extLst>
      <p:ext uri="{BB962C8B-B14F-4D97-AF65-F5344CB8AC3E}">
        <p14:creationId xmlns:p14="http://schemas.microsoft.com/office/powerpoint/2010/main" val="24560717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4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EEB1B28-2F18-4848-973E-6BDAB779A05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Svalová soustava – zádové svaly </a:t>
            </a:r>
          </a:p>
        </p:txBody>
      </p:sp>
      <p:pic>
        <p:nvPicPr>
          <p:cNvPr id="6" name="Zástupný symbol pro obsah 5">
            <a:extLst>
              <a:ext uri="{FF2B5EF4-FFF2-40B4-BE49-F238E27FC236}">
                <a16:creationId xmlns:a16="http://schemas.microsoft.com/office/drawing/2014/main" id="{2835BFE3-BBD1-4776-A51F-2F701CB181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4223" y="961812"/>
            <a:ext cx="5976953" cy="4930987"/>
          </a:xfrm>
          <a:prstGeom prst="rect">
            <a:avLst/>
          </a:prstGeom>
        </p:spPr>
      </p:pic>
      <p:sp>
        <p:nvSpPr>
          <p:cNvPr id="4" name="Zástupný symbol pro zápatí 3">
            <a:extLst>
              <a:ext uri="{FF2B5EF4-FFF2-40B4-BE49-F238E27FC236}">
                <a16:creationId xmlns:a16="http://schemas.microsoft.com/office/drawing/2014/main" id="{038D7DC9-A3A9-48E7-B544-4089A3007A92}"/>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35251364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5FBE6F9-B6C4-281C-6E01-D11DF7F00692}"/>
              </a:ext>
            </a:extLst>
          </p:cNvPr>
          <p:cNvSpPr>
            <a:spLocks noGrp="1"/>
          </p:cNvSpPr>
          <p:nvPr>
            <p:ph type="title"/>
          </p:nvPr>
        </p:nvSpPr>
        <p:spPr>
          <a:xfrm>
            <a:off x="838199" y="537883"/>
            <a:ext cx="4783697" cy="1942810"/>
          </a:xfrm>
        </p:spPr>
        <p:txBody>
          <a:bodyPr anchor="b">
            <a:normAutofit/>
          </a:bodyPr>
          <a:lstStyle/>
          <a:p>
            <a:r>
              <a:rPr lang="cs-CZ" sz="4000"/>
              <a:t>Trapesius – trapézový sval</a:t>
            </a:r>
          </a:p>
        </p:txBody>
      </p:sp>
      <p:sp>
        <p:nvSpPr>
          <p:cNvPr id="3" name="Zástupný obsah 2">
            <a:extLst>
              <a:ext uri="{FF2B5EF4-FFF2-40B4-BE49-F238E27FC236}">
                <a16:creationId xmlns:a16="http://schemas.microsoft.com/office/drawing/2014/main" id="{016B4001-BA4F-C701-5DAD-4F2950ABABC7}"/>
              </a:ext>
            </a:extLst>
          </p:cNvPr>
          <p:cNvSpPr>
            <a:spLocks noGrp="1"/>
          </p:cNvSpPr>
          <p:nvPr>
            <p:ph idx="1"/>
          </p:nvPr>
        </p:nvSpPr>
        <p:spPr>
          <a:xfrm>
            <a:off x="838199" y="2686323"/>
            <a:ext cx="4783697" cy="3433583"/>
          </a:xfrm>
        </p:spPr>
        <p:txBody>
          <a:bodyPr>
            <a:normAutofit/>
          </a:bodyPr>
          <a:lstStyle/>
          <a:p>
            <a:pPr>
              <a:buNone/>
            </a:pPr>
            <a:r>
              <a:rPr lang="cs-CZ" sz="1700"/>
              <a:t>Začíná na týle  a trnových výběžcích krčních (C) a hrudních (Th) obratlů až po Th12 </a:t>
            </a:r>
          </a:p>
          <a:p>
            <a:pPr>
              <a:buNone/>
            </a:pPr>
            <a:r>
              <a:rPr lang="cs-CZ" sz="1700"/>
              <a:t>Jeho sestupné snopce se upínají na zevní konec claviculy, acromion a spinu scapulae, </a:t>
            </a:r>
          </a:p>
          <a:p>
            <a:pPr>
              <a:buNone/>
            </a:pPr>
            <a:r>
              <a:rPr lang="cs-CZ" sz="1700"/>
              <a:t>Funkčně je to stabilizátor a fixátor lopatky, kraniální snopce zvedají rameno, kaudální táhnou lopatku dolů, celý sval ji přitahuje k páteři. </a:t>
            </a:r>
          </a:p>
          <a:p>
            <a:pPr>
              <a:buNone/>
            </a:pPr>
            <a:r>
              <a:rPr lang="cs-CZ" sz="1700"/>
              <a:t>Současná akce obou kraniálních částí se účastní zdvižení paže nad horizontálu, vytáčí dolní úhel lopatky zevně (synergista m. serratus anterior). </a:t>
            </a:r>
          </a:p>
          <a:p>
            <a:endParaRPr lang="cs-CZ" sz="1700"/>
          </a:p>
        </p:txBody>
      </p:sp>
      <p:pic>
        <p:nvPicPr>
          <p:cNvPr id="19458" name="Picture 2" descr="Výsledek obrázku pro trapézový sval"/>
          <p:cNvPicPr>
            <a:picLocks noChangeAspect="1" noChangeArrowheads="1"/>
          </p:cNvPicPr>
          <p:nvPr/>
        </p:nvPicPr>
        <p:blipFill>
          <a:blip r:embed="rId2" cstate="print"/>
          <a:stretch>
            <a:fillRect/>
          </a:stretch>
        </p:blipFill>
        <p:spPr bwMode="auto">
          <a:xfrm>
            <a:off x="5988424" y="585785"/>
            <a:ext cx="5365375" cy="5486216"/>
          </a:xfrm>
          <a:prstGeom prst="rect">
            <a:avLst/>
          </a:prstGeom>
          <a:noFill/>
        </p:spPr>
      </p:pic>
      <p:sp>
        <p:nvSpPr>
          <p:cNvPr id="4" name="Zástupný symbol pro zápatí 3">
            <a:extLst>
              <a:ext uri="{FF2B5EF4-FFF2-40B4-BE49-F238E27FC236}">
                <a16:creationId xmlns:a16="http://schemas.microsoft.com/office/drawing/2014/main" id="{B1945DAA-5FC0-33E9-2D38-D766899EBC5A}"/>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7078504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210137A-2878-53CB-743D-84B5D2FDE061}"/>
              </a:ext>
            </a:extLst>
          </p:cNvPr>
          <p:cNvSpPr>
            <a:spLocks noGrp="1"/>
          </p:cNvSpPr>
          <p:nvPr>
            <p:ph type="title"/>
          </p:nvPr>
        </p:nvSpPr>
        <p:spPr>
          <a:xfrm>
            <a:off x="831988" y="385474"/>
            <a:ext cx="6356606" cy="1843283"/>
          </a:xfrm>
        </p:spPr>
        <p:txBody>
          <a:bodyPr>
            <a:normAutofit/>
          </a:bodyPr>
          <a:lstStyle/>
          <a:p>
            <a:r>
              <a:rPr lang="cs-CZ" sz="4000"/>
              <a:t>Latissimus dorsi – široký zádový</a:t>
            </a:r>
          </a:p>
        </p:txBody>
      </p:sp>
      <p:sp>
        <p:nvSpPr>
          <p:cNvPr id="3" name="Zástupný obsah 2">
            <a:extLst>
              <a:ext uri="{FF2B5EF4-FFF2-40B4-BE49-F238E27FC236}">
                <a16:creationId xmlns:a16="http://schemas.microsoft.com/office/drawing/2014/main" id="{47C5EE3D-7BD6-35C0-84BD-C2F02D34174E}"/>
              </a:ext>
            </a:extLst>
          </p:cNvPr>
          <p:cNvSpPr>
            <a:spLocks noGrp="1"/>
          </p:cNvSpPr>
          <p:nvPr>
            <p:ph idx="1"/>
          </p:nvPr>
        </p:nvSpPr>
        <p:spPr>
          <a:xfrm>
            <a:off x="831987" y="2400472"/>
            <a:ext cx="6358432" cy="3728615"/>
          </a:xfrm>
        </p:spPr>
        <p:txBody>
          <a:bodyPr>
            <a:normAutofit/>
          </a:bodyPr>
          <a:lstStyle/>
          <a:p>
            <a:r>
              <a:rPr lang="cs-CZ" sz="2000"/>
              <a:t>začíná prostřednictvím fascie thorakolumbální (jinak také lumbodorzální) od zadní části crista iliaca (součást kosti kyčelní), zadní plochy kosti křížové a od trnů bederních obratlů. Dále od tří posledních žeber a od trnů posledních pěti hrudních obratlů (Th12 - Th8). </a:t>
            </a:r>
          </a:p>
          <a:p>
            <a:r>
              <a:rPr lang="cs-CZ" sz="2000"/>
              <a:t>V průběhu se zužuje ke svému úponu na humerus (vpředu, crista tuberculi minoris). Překrývá dolní úhel lopatky. </a:t>
            </a:r>
          </a:p>
          <a:p>
            <a:r>
              <a:rPr lang="cs-CZ" sz="2000"/>
              <a:t>Uplatňuje se při addukci a vnitřní rotaci humeru (pohyb paže při kopání motykou a extenzi paže. </a:t>
            </a:r>
          </a:p>
          <a:p>
            <a:endParaRPr lang="cs-CZ" sz="2000"/>
          </a:p>
        </p:txBody>
      </p:sp>
      <p:pic>
        <p:nvPicPr>
          <p:cNvPr id="5" name="Picture 8" descr="Výsledek obrázku pro široký zádový sval"/>
          <p:cNvPicPr>
            <a:picLocks noChangeAspect="1" noChangeArrowheads="1"/>
          </p:cNvPicPr>
          <p:nvPr/>
        </p:nvPicPr>
        <p:blipFill rotWithShape="1">
          <a:blip r:embed="rId2" cstate="print"/>
          <a:srcRect t="3340" r="2" b="5329"/>
          <a:stretch/>
        </p:blipFill>
        <p:spPr bwMode="auto">
          <a:xfrm>
            <a:off x="7556409" y="557190"/>
            <a:ext cx="3995928" cy="5571896"/>
          </a:xfrm>
          <a:prstGeom prst="rect">
            <a:avLst/>
          </a:prstGeom>
          <a:noFill/>
          <a:effectLst/>
        </p:spPr>
      </p:pic>
      <p:sp>
        <p:nvSpPr>
          <p:cNvPr id="4" name="Zástupný symbol pro zápatí 3">
            <a:extLst>
              <a:ext uri="{FF2B5EF4-FFF2-40B4-BE49-F238E27FC236}">
                <a16:creationId xmlns:a16="http://schemas.microsoft.com/office/drawing/2014/main" id="{7A7B00C5-2582-A382-11B7-F989619B3888}"/>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10630436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1" name="Rectangle 26630">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5CBE535-6D0C-5AA2-A407-B366CC3B8DEE}"/>
              </a:ext>
            </a:extLst>
          </p:cNvPr>
          <p:cNvSpPr>
            <a:spLocks noGrp="1"/>
          </p:cNvSpPr>
          <p:nvPr>
            <p:ph type="title"/>
          </p:nvPr>
        </p:nvSpPr>
        <p:spPr>
          <a:xfrm>
            <a:off x="831988" y="385474"/>
            <a:ext cx="6356606" cy="1843283"/>
          </a:xfrm>
        </p:spPr>
        <p:txBody>
          <a:bodyPr>
            <a:normAutofit/>
          </a:bodyPr>
          <a:lstStyle/>
          <a:p>
            <a:r>
              <a:rPr lang="cs-CZ" sz="4000"/>
              <a:t>Levator scapulae – zdvihač lopatky</a:t>
            </a:r>
          </a:p>
        </p:txBody>
      </p:sp>
      <p:sp>
        <p:nvSpPr>
          <p:cNvPr id="3" name="Zástupný obsah 2">
            <a:extLst>
              <a:ext uri="{FF2B5EF4-FFF2-40B4-BE49-F238E27FC236}">
                <a16:creationId xmlns:a16="http://schemas.microsoft.com/office/drawing/2014/main" id="{6D1446CC-8120-E51C-5851-EF48F648FF11}"/>
              </a:ext>
            </a:extLst>
          </p:cNvPr>
          <p:cNvSpPr>
            <a:spLocks noGrp="1"/>
          </p:cNvSpPr>
          <p:nvPr>
            <p:ph idx="1"/>
          </p:nvPr>
        </p:nvSpPr>
        <p:spPr>
          <a:xfrm>
            <a:off x="831987" y="2400472"/>
            <a:ext cx="6358432" cy="3728615"/>
          </a:xfrm>
        </p:spPr>
        <p:txBody>
          <a:bodyPr>
            <a:normAutofit/>
          </a:bodyPr>
          <a:lstStyle/>
          <a:p>
            <a:r>
              <a:rPr lang="cs-CZ" sz="2000"/>
              <a:t>probíhá od horní krční páteře (příčné výběžky C1-4) </a:t>
            </a:r>
          </a:p>
          <a:p>
            <a:r>
              <a:rPr lang="cs-CZ" sz="2000"/>
              <a:t>Upíná se k  hornímu úhlu lopatky.</a:t>
            </a:r>
          </a:p>
          <a:p>
            <a:r>
              <a:rPr lang="cs-CZ" sz="2000"/>
              <a:t> Spoluúčastní se zvedání lopatky, natáčí ji zároveň dolním úhlem dovnitř (touto funkcí se stává antagonistou pro m. trapezius a m. serratus anterior). </a:t>
            </a:r>
          </a:p>
          <a:p>
            <a:r>
              <a:rPr lang="cs-CZ" sz="2000"/>
              <a:t>Při fixované lopatce uklání krční páteř. </a:t>
            </a:r>
          </a:p>
          <a:p>
            <a:endParaRPr lang="cs-CZ" sz="2000"/>
          </a:p>
        </p:txBody>
      </p:sp>
      <p:pic>
        <p:nvPicPr>
          <p:cNvPr id="26626" name="Picture 2" descr="zdvihač lopatky"/>
          <p:cNvPicPr>
            <a:picLocks noChangeAspect="1" noChangeArrowheads="1"/>
          </p:cNvPicPr>
          <p:nvPr/>
        </p:nvPicPr>
        <p:blipFill rotWithShape="1">
          <a:blip r:embed="rId2" cstate="print"/>
          <a:srcRect b="11456"/>
          <a:stretch/>
        </p:blipFill>
        <p:spPr bwMode="auto">
          <a:xfrm>
            <a:off x="7556409" y="557190"/>
            <a:ext cx="3995928" cy="5571896"/>
          </a:xfrm>
          <a:prstGeom prst="rect">
            <a:avLst/>
          </a:prstGeom>
          <a:noFill/>
          <a:effectLst/>
        </p:spPr>
      </p:pic>
      <p:sp>
        <p:nvSpPr>
          <p:cNvPr id="4" name="Zástupný symbol pro zápatí 3">
            <a:extLst>
              <a:ext uri="{FF2B5EF4-FFF2-40B4-BE49-F238E27FC236}">
                <a16:creationId xmlns:a16="http://schemas.microsoft.com/office/drawing/2014/main" id="{D4D1E484-3BBD-7397-95C9-368DAD98E3C8}"/>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28715551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59" name="Rectangle 23558">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03F088D-7D0C-3E03-6AB4-50C62052BA43}"/>
              </a:ext>
            </a:extLst>
          </p:cNvPr>
          <p:cNvSpPr>
            <a:spLocks noGrp="1"/>
          </p:cNvSpPr>
          <p:nvPr>
            <p:ph type="title"/>
          </p:nvPr>
        </p:nvSpPr>
        <p:spPr>
          <a:xfrm>
            <a:off x="648929" y="557190"/>
            <a:ext cx="5170852" cy="1671564"/>
          </a:xfrm>
        </p:spPr>
        <p:txBody>
          <a:bodyPr>
            <a:normAutofit/>
          </a:bodyPr>
          <a:lstStyle/>
          <a:p>
            <a:r>
              <a:rPr lang="cs-CZ" sz="3700"/>
              <a:t>Rhomboideus minor et maior – rombický sval malý a velký</a:t>
            </a:r>
          </a:p>
        </p:txBody>
      </p:sp>
      <p:sp>
        <p:nvSpPr>
          <p:cNvPr id="3" name="Zástupný obsah 2">
            <a:extLst>
              <a:ext uri="{FF2B5EF4-FFF2-40B4-BE49-F238E27FC236}">
                <a16:creationId xmlns:a16="http://schemas.microsoft.com/office/drawing/2014/main" id="{544A461B-BB1C-A735-AA0B-E61A253EDF9D}"/>
              </a:ext>
            </a:extLst>
          </p:cNvPr>
          <p:cNvSpPr>
            <a:spLocks noGrp="1"/>
          </p:cNvSpPr>
          <p:nvPr>
            <p:ph idx="1"/>
          </p:nvPr>
        </p:nvSpPr>
        <p:spPr>
          <a:xfrm>
            <a:off x="648930" y="2398030"/>
            <a:ext cx="5180245" cy="3731058"/>
          </a:xfrm>
        </p:spPr>
        <p:txBody>
          <a:bodyPr>
            <a:normAutofit/>
          </a:bodyPr>
          <a:lstStyle/>
          <a:p>
            <a:r>
              <a:rPr lang="cs-CZ" sz="2000"/>
              <a:t>se rozpínají mezi trny dolní krční (C6 a 7 - m. rhomboideus minor) a horní hrudní (Th1-4 - m. rhomboideus major) páteře </a:t>
            </a:r>
          </a:p>
          <a:p>
            <a:r>
              <a:rPr lang="cs-CZ" sz="2000"/>
              <a:t>Upínají se na  celý vnitřním okraj lopatky (tj. přivráceným k páteři). </a:t>
            </a:r>
          </a:p>
          <a:p>
            <a:r>
              <a:rPr lang="cs-CZ" sz="2000"/>
              <a:t>Posouvají lopatku k páteři a vzhůru.  </a:t>
            </a:r>
          </a:p>
          <a:p>
            <a:endParaRPr lang="cs-CZ" sz="2000"/>
          </a:p>
        </p:txBody>
      </p:sp>
      <p:pic>
        <p:nvPicPr>
          <p:cNvPr id="23554" name="Picture 2" descr="Související obrázek"/>
          <p:cNvPicPr>
            <a:picLocks noChangeAspect="1" noChangeArrowheads="1"/>
          </p:cNvPicPr>
          <p:nvPr/>
        </p:nvPicPr>
        <p:blipFill rotWithShape="1">
          <a:blip r:embed="rId2" cstate="print"/>
          <a:srcRect l="7441" r="-3" b="-3"/>
          <a:stretch/>
        </p:blipFill>
        <p:spPr bwMode="auto">
          <a:xfrm>
            <a:off x="6182944" y="557189"/>
            <a:ext cx="5170852" cy="5571898"/>
          </a:xfrm>
          <a:prstGeom prst="rect">
            <a:avLst/>
          </a:prstGeom>
          <a:noFill/>
          <a:effectLst/>
        </p:spPr>
      </p:pic>
      <p:sp>
        <p:nvSpPr>
          <p:cNvPr id="4" name="Zástupný symbol pro zápatí 3">
            <a:extLst>
              <a:ext uri="{FF2B5EF4-FFF2-40B4-BE49-F238E27FC236}">
                <a16:creationId xmlns:a16="http://schemas.microsoft.com/office/drawing/2014/main" id="{AB3B6F05-31CB-E02E-DB40-3D8F1D432C07}"/>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31006929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5" name="Rectangle 24584">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B4E246D-A5B9-C3AA-FA74-E5157F61C8EF}"/>
              </a:ext>
            </a:extLst>
          </p:cNvPr>
          <p:cNvSpPr>
            <a:spLocks noGrp="1"/>
          </p:cNvSpPr>
          <p:nvPr>
            <p:ph type="title"/>
          </p:nvPr>
        </p:nvSpPr>
        <p:spPr>
          <a:xfrm>
            <a:off x="831988" y="385474"/>
            <a:ext cx="6356606" cy="1843283"/>
          </a:xfrm>
        </p:spPr>
        <p:txBody>
          <a:bodyPr>
            <a:normAutofit/>
          </a:bodyPr>
          <a:lstStyle/>
          <a:p>
            <a:r>
              <a:rPr lang="cs-CZ" sz="4000"/>
              <a:t>Serratus posterior anterior – pilovitý zadní horní</a:t>
            </a:r>
          </a:p>
        </p:txBody>
      </p:sp>
      <p:sp>
        <p:nvSpPr>
          <p:cNvPr id="3" name="Zástupný obsah 2">
            <a:extLst>
              <a:ext uri="{FF2B5EF4-FFF2-40B4-BE49-F238E27FC236}">
                <a16:creationId xmlns:a16="http://schemas.microsoft.com/office/drawing/2014/main" id="{5C06FA87-B52B-8A75-5766-EF5E2E8FB5FF}"/>
              </a:ext>
            </a:extLst>
          </p:cNvPr>
          <p:cNvSpPr>
            <a:spLocks noGrp="1"/>
          </p:cNvSpPr>
          <p:nvPr>
            <p:ph idx="1"/>
          </p:nvPr>
        </p:nvSpPr>
        <p:spPr>
          <a:xfrm>
            <a:off x="831987" y="2400472"/>
            <a:ext cx="6358432" cy="3728615"/>
          </a:xfrm>
        </p:spPr>
        <p:txBody>
          <a:bodyPr>
            <a:normAutofit/>
          </a:bodyPr>
          <a:lstStyle/>
          <a:p>
            <a:r>
              <a:rPr lang="cs-CZ" sz="2000"/>
              <a:t>směřuje od páteře do strany dolů k žebrům (laterokaudálně). Jde od trnů dolních krčních (C6 a 7) a horních hrudních (Th1 a 2) obratlů</a:t>
            </a:r>
          </a:p>
          <a:p>
            <a:r>
              <a:rPr lang="cs-CZ" sz="2000"/>
              <a:t> dolů na horní 4 žebra (2.-5. žebro). </a:t>
            </a:r>
          </a:p>
          <a:p>
            <a:r>
              <a:rPr lang="cs-CZ" sz="2000"/>
              <a:t>Funkčně je to pomocný nádechový sval - zdvíhá žebra (vzhledem ke svému průběhu od začátku k úponu)</a:t>
            </a:r>
          </a:p>
          <a:p>
            <a:endParaRPr lang="cs-CZ" sz="2000"/>
          </a:p>
        </p:txBody>
      </p:sp>
      <p:pic>
        <p:nvPicPr>
          <p:cNvPr id="24580" name="Picture 4" descr="Výsledek obrázku pro horní  pilovitý sval zadní"/>
          <p:cNvPicPr>
            <a:picLocks noChangeAspect="1" noChangeArrowheads="1"/>
          </p:cNvPicPr>
          <p:nvPr/>
        </p:nvPicPr>
        <p:blipFill rotWithShape="1">
          <a:blip r:embed="rId2" cstate="print"/>
          <a:srcRect r="-1" b="23308"/>
          <a:stretch/>
        </p:blipFill>
        <p:spPr bwMode="auto">
          <a:xfrm>
            <a:off x="7556409" y="557190"/>
            <a:ext cx="3995928" cy="5571896"/>
          </a:xfrm>
          <a:prstGeom prst="rect">
            <a:avLst/>
          </a:prstGeom>
          <a:noFill/>
          <a:effectLst/>
        </p:spPr>
      </p:pic>
      <p:sp>
        <p:nvSpPr>
          <p:cNvPr id="4" name="Zástupný symbol pro zápatí 3">
            <a:extLst>
              <a:ext uri="{FF2B5EF4-FFF2-40B4-BE49-F238E27FC236}">
                <a16:creationId xmlns:a16="http://schemas.microsoft.com/office/drawing/2014/main" id="{65A83B55-6AE1-EF68-520B-5091DF301136}"/>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4178697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15874-0E93-9A31-8EEB-09616B302E79}"/>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B1E66685-AC24-1137-4517-388831636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C34476D-FDBB-B899-4DD7-E75FC90F7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E7D479B-7223-6BB4-4F36-0689C457CC61}"/>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Kosterní soustava - kost</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4B99FFD0-0DB5-9339-013A-3C0346B20F9B}"/>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pic>
        <p:nvPicPr>
          <p:cNvPr id="3" name="Zástupný symbol pro obsah 5">
            <a:extLst>
              <a:ext uri="{FF2B5EF4-FFF2-40B4-BE49-F238E27FC236}">
                <a16:creationId xmlns:a16="http://schemas.microsoft.com/office/drawing/2014/main" id="{FF3B777D-C293-4A2D-B14A-02F3E4AA6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369" y="712682"/>
            <a:ext cx="5433594" cy="4930987"/>
          </a:xfrm>
          <a:prstGeom prst="rect">
            <a:avLst/>
          </a:prstGeom>
        </p:spPr>
      </p:pic>
    </p:spTree>
    <p:extLst>
      <p:ext uri="{BB962C8B-B14F-4D97-AF65-F5344CB8AC3E}">
        <p14:creationId xmlns:p14="http://schemas.microsoft.com/office/powerpoint/2010/main" val="13110656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09E4B49-D68C-F3F7-C424-D55EB1E879C9}"/>
              </a:ext>
            </a:extLst>
          </p:cNvPr>
          <p:cNvSpPr>
            <a:spLocks noGrp="1"/>
          </p:cNvSpPr>
          <p:nvPr>
            <p:ph type="title"/>
          </p:nvPr>
        </p:nvSpPr>
        <p:spPr>
          <a:xfrm>
            <a:off x="838199" y="537883"/>
            <a:ext cx="4783697" cy="1942810"/>
          </a:xfrm>
        </p:spPr>
        <p:txBody>
          <a:bodyPr anchor="b">
            <a:normAutofit/>
          </a:bodyPr>
          <a:lstStyle/>
          <a:p>
            <a:r>
              <a:rPr lang="cs-CZ" sz="4000"/>
              <a:t>Serratus posterior inferior – pilovitý zadní dolní</a:t>
            </a:r>
          </a:p>
        </p:txBody>
      </p:sp>
      <p:sp>
        <p:nvSpPr>
          <p:cNvPr id="3" name="Zástupný obsah 2">
            <a:extLst>
              <a:ext uri="{FF2B5EF4-FFF2-40B4-BE49-F238E27FC236}">
                <a16:creationId xmlns:a16="http://schemas.microsoft.com/office/drawing/2014/main" id="{DB8A0457-5639-1AB7-5CEC-B263EC8692A3}"/>
              </a:ext>
            </a:extLst>
          </p:cNvPr>
          <p:cNvSpPr>
            <a:spLocks noGrp="1"/>
          </p:cNvSpPr>
          <p:nvPr>
            <p:ph idx="1"/>
          </p:nvPr>
        </p:nvSpPr>
        <p:spPr>
          <a:xfrm>
            <a:off x="838199" y="2686323"/>
            <a:ext cx="4783697" cy="3433583"/>
          </a:xfrm>
        </p:spPr>
        <p:txBody>
          <a:bodyPr>
            <a:normAutofit/>
          </a:bodyPr>
          <a:lstStyle/>
          <a:p>
            <a:r>
              <a:rPr lang="cs-CZ" sz="2000"/>
              <a:t>směřuje od páteře do strany nahoru k žebrům (laterokraniálně).</a:t>
            </a:r>
          </a:p>
          <a:p>
            <a:r>
              <a:rPr lang="cs-CZ" sz="2000"/>
              <a:t> Jde od trnů dolních hrudních (Th11 a 12) a horních bederních (L1 a 2) obratlů </a:t>
            </a:r>
          </a:p>
          <a:p>
            <a:r>
              <a:rPr lang="cs-CZ" sz="2000"/>
              <a:t>nahoru na poslední 4 žebra (9.-12. žebro). </a:t>
            </a:r>
          </a:p>
          <a:p>
            <a:r>
              <a:rPr lang="cs-CZ" sz="2000"/>
              <a:t>svým tahem fixuje žebra a pomáhá tak funkci bránice</a:t>
            </a:r>
          </a:p>
          <a:p>
            <a:endParaRPr lang="cs-CZ" sz="2000"/>
          </a:p>
        </p:txBody>
      </p:sp>
      <p:pic>
        <p:nvPicPr>
          <p:cNvPr id="5" name="Picture 2" descr="Výsledek obrázku pro horní pilovitý sval zadní"/>
          <p:cNvPicPr>
            <a:picLocks noChangeAspect="1" noChangeArrowheads="1"/>
          </p:cNvPicPr>
          <p:nvPr/>
        </p:nvPicPr>
        <p:blipFill>
          <a:blip r:embed="rId2" cstate="print"/>
          <a:stretch>
            <a:fillRect/>
          </a:stretch>
        </p:blipFill>
        <p:spPr bwMode="auto">
          <a:xfrm>
            <a:off x="5988424" y="1316878"/>
            <a:ext cx="5365375" cy="4024031"/>
          </a:xfrm>
          <a:prstGeom prst="rect">
            <a:avLst/>
          </a:prstGeom>
          <a:noFill/>
        </p:spPr>
      </p:pic>
      <p:sp>
        <p:nvSpPr>
          <p:cNvPr id="4" name="Zástupný symbol pro zápatí 3">
            <a:extLst>
              <a:ext uri="{FF2B5EF4-FFF2-40B4-BE49-F238E27FC236}">
                <a16:creationId xmlns:a16="http://schemas.microsoft.com/office/drawing/2014/main" id="{30646645-A072-96A5-AC85-375A50C37454}"/>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15989936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1" name="Rectangle 2868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4" name="Picture 2" descr="http://www.drdooleynoted.com/wp-content/uploads/2015/11/IMG_4451.jpg"/>
          <p:cNvPicPr>
            <a:picLocks noChangeAspect="1" noChangeArrowheads="1"/>
          </p:cNvPicPr>
          <p:nvPr/>
        </p:nvPicPr>
        <p:blipFill>
          <a:blip r:embed="rId2" cstate="print"/>
          <a:stretch>
            <a:fillRect/>
          </a:stretch>
        </p:blipFill>
        <p:spPr bwMode="auto">
          <a:xfrm>
            <a:off x="5929460" y="537882"/>
            <a:ext cx="4826077" cy="5582023"/>
          </a:xfrm>
          <a:prstGeom prst="rect">
            <a:avLst/>
          </a:prstGeom>
          <a:noFill/>
        </p:spPr>
      </p:pic>
      <p:sp>
        <p:nvSpPr>
          <p:cNvPr id="4" name="Zástupný symbol pro zápatí 3">
            <a:extLst>
              <a:ext uri="{FF2B5EF4-FFF2-40B4-BE49-F238E27FC236}">
                <a16:creationId xmlns:a16="http://schemas.microsoft.com/office/drawing/2014/main" id="{6FAEE0AD-9514-7361-96FC-C815DBB8F5B9}"/>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1373908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C5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Nadpis 4">
            <a:extLst>
              <a:ext uri="{FF2B5EF4-FFF2-40B4-BE49-F238E27FC236}">
                <a16:creationId xmlns:a16="http://schemas.microsoft.com/office/drawing/2014/main" id="{D8EB19A3-D016-4424-9458-9F978A5EB9F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Svalová soustava – svaly zádové – hluboká vrstva </a:t>
            </a:r>
          </a:p>
        </p:txBody>
      </p:sp>
      <p:pic>
        <p:nvPicPr>
          <p:cNvPr id="8" name="Zástupný symbol pro obsah 7">
            <a:extLst>
              <a:ext uri="{FF2B5EF4-FFF2-40B4-BE49-F238E27FC236}">
                <a16:creationId xmlns:a16="http://schemas.microsoft.com/office/drawing/2014/main" id="{C3CAE11E-1AE6-4F3C-984E-C4036BDCF7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5375" y="961812"/>
            <a:ext cx="6574649" cy="4930987"/>
          </a:xfrm>
          <a:prstGeom prst="rect">
            <a:avLst/>
          </a:prstGeom>
        </p:spPr>
      </p:pic>
      <p:sp>
        <p:nvSpPr>
          <p:cNvPr id="4" name="Zástupný symbol pro zápatí 3">
            <a:extLst>
              <a:ext uri="{FF2B5EF4-FFF2-40B4-BE49-F238E27FC236}">
                <a16:creationId xmlns:a16="http://schemas.microsoft.com/office/drawing/2014/main" id="{DA211277-1F9E-4947-8B3F-67DBB0D6C9EC}"/>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35393784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adiologický obrázek kostry">
            <a:extLst>
              <a:ext uri="{FF2B5EF4-FFF2-40B4-BE49-F238E27FC236}">
                <a16:creationId xmlns:a16="http://schemas.microsoft.com/office/drawing/2014/main" id="{603BCB7D-982E-0C83-FD37-1D0BB3CCEE5D}"/>
              </a:ext>
            </a:extLst>
          </p:cNvPr>
          <p:cNvPicPr>
            <a:picLocks noChangeAspect="1"/>
          </p:cNvPicPr>
          <p:nvPr/>
        </p:nvPicPr>
        <p:blipFill rotWithShape="1">
          <a:blip r:embed="rId2"/>
          <a:srcRect l="47737" r="-1" b="-1"/>
          <a:stretch/>
        </p:blipFill>
        <p:spPr>
          <a:xfrm>
            <a:off x="-1" y="-2"/>
            <a:ext cx="5410198" cy="6858002"/>
          </a:xfrm>
          <a:prstGeom prst="rect">
            <a:avLst/>
          </a:prstGeom>
        </p:spPr>
      </p:pic>
      <p:sp useBgFill="1">
        <p:nvSpPr>
          <p:cNvPr id="17" name="Rectangle 16">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712274-AAF5-F155-40BA-226134F34690}"/>
              </a:ext>
            </a:extLst>
          </p:cNvPr>
          <p:cNvSpPr>
            <a:spLocks noGrp="1"/>
          </p:cNvSpPr>
          <p:nvPr>
            <p:ph type="title"/>
          </p:nvPr>
        </p:nvSpPr>
        <p:spPr>
          <a:xfrm>
            <a:off x="6115317" y="405685"/>
            <a:ext cx="5464968" cy="1559301"/>
          </a:xfrm>
        </p:spPr>
        <p:txBody>
          <a:bodyPr>
            <a:normAutofit/>
          </a:bodyPr>
          <a:lstStyle/>
          <a:p>
            <a:r>
              <a:rPr lang="cs-CZ" sz="4000"/>
              <a:t>Svaly dolní končetiny</a:t>
            </a:r>
          </a:p>
        </p:txBody>
      </p:sp>
      <p:sp>
        <p:nvSpPr>
          <p:cNvPr id="3" name="Zástupný obsah 2">
            <a:extLst>
              <a:ext uri="{FF2B5EF4-FFF2-40B4-BE49-F238E27FC236}">
                <a16:creationId xmlns:a16="http://schemas.microsoft.com/office/drawing/2014/main" id="{70D04DDF-CB2F-E0FA-342A-17B28FC78475}"/>
              </a:ext>
            </a:extLst>
          </p:cNvPr>
          <p:cNvSpPr>
            <a:spLocks noGrp="1"/>
          </p:cNvSpPr>
          <p:nvPr>
            <p:ph idx="1"/>
          </p:nvPr>
        </p:nvSpPr>
        <p:spPr>
          <a:xfrm>
            <a:off x="6115317" y="1696825"/>
            <a:ext cx="5247340" cy="4543253"/>
          </a:xfrm>
        </p:spPr>
        <p:txBody>
          <a:bodyPr anchor="ctr">
            <a:normAutofit lnSpcReduction="10000"/>
          </a:bodyPr>
          <a:lstStyle/>
          <a:p>
            <a:r>
              <a:rPr lang="cs-CZ" sz="2000" b="1" u="sng" dirty="0"/>
              <a:t>Pánev a kyčel </a:t>
            </a:r>
          </a:p>
          <a:p>
            <a:r>
              <a:rPr lang="cs-CZ" sz="2000" u="sng" dirty="0"/>
              <a:t>přední skupina -</a:t>
            </a:r>
            <a:r>
              <a:rPr lang="cs-CZ" sz="2000" i="1" dirty="0"/>
              <a:t> Musculus </a:t>
            </a:r>
            <a:r>
              <a:rPr lang="cs-CZ" sz="2000" i="1" dirty="0" err="1"/>
              <a:t>iliopsoas</a:t>
            </a:r>
            <a:endParaRPr lang="cs-CZ" sz="2000" u="sng" dirty="0"/>
          </a:p>
          <a:p>
            <a:r>
              <a:rPr lang="cs-CZ" sz="2000" u="sng" dirty="0"/>
              <a:t>zadní skupina - </a:t>
            </a:r>
            <a:r>
              <a:rPr lang="cs-CZ" sz="2000" i="1" dirty="0"/>
              <a:t>Musculus </a:t>
            </a:r>
            <a:r>
              <a:rPr lang="cs-CZ" sz="2000" i="1" dirty="0" err="1"/>
              <a:t>gluteus</a:t>
            </a:r>
            <a:r>
              <a:rPr lang="cs-CZ" sz="2000" i="1" dirty="0"/>
              <a:t> </a:t>
            </a:r>
            <a:r>
              <a:rPr lang="cs-CZ" sz="2000" i="1" dirty="0" err="1"/>
              <a:t>maximus</a:t>
            </a:r>
            <a:r>
              <a:rPr lang="cs-CZ" sz="2000" i="1" dirty="0"/>
              <a:t>, </a:t>
            </a:r>
            <a:r>
              <a:rPr lang="cs-CZ" sz="2000" i="1" dirty="0" err="1"/>
              <a:t>minimus</a:t>
            </a:r>
            <a:r>
              <a:rPr lang="cs-CZ" sz="2000" i="1" dirty="0"/>
              <a:t> a </a:t>
            </a:r>
            <a:r>
              <a:rPr lang="cs-CZ" sz="2000" i="1" dirty="0" err="1"/>
              <a:t>medius</a:t>
            </a:r>
            <a:r>
              <a:rPr lang="cs-CZ" sz="2000" i="1" dirty="0"/>
              <a:t>, musculus tensor </a:t>
            </a:r>
            <a:r>
              <a:rPr lang="cs-CZ" sz="2000" i="1" dirty="0" err="1"/>
              <a:t>fasciae</a:t>
            </a:r>
            <a:r>
              <a:rPr lang="cs-CZ" sz="2000" i="1" dirty="0"/>
              <a:t> </a:t>
            </a:r>
            <a:r>
              <a:rPr lang="cs-CZ" sz="2000" i="1" dirty="0" err="1"/>
              <a:t>latae</a:t>
            </a:r>
            <a:r>
              <a:rPr lang="cs-CZ" sz="2000" u="sng" dirty="0"/>
              <a:t>  </a:t>
            </a:r>
          </a:p>
          <a:p>
            <a:r>
              <a:rPr lang="cs-CZ" sz="2000" u="sng" dirty="0" err="1"/>
              <a:t>pelvitrochanterické</a:t>
            </a:r>
            <a:r>
              <a:rPr lang="cs-CZ" sz="2000" u="sng" dirty="0"/>
              <a:t> svaly – </a:t>
            </a:r>
            <a:r>
              <a:rPr lang="cs-CZ" sz="2000" u="sng" dirty="0" err="1"/>
              <a:t>piriformis</a:t>
            </a:r>
            <a:r>
              <a:rPr lang="cs-CZ" sz="2000" u="sng" dirty="0"/>
              <a:t>, </a:t>
            </a:r>
            <a:r>
              <a:rPr lang="cs-CZ" sz="2000" i="1" dirty="0"/>
              <a:t>musculus </a:t>
            </a:r>
            <a:r>
              <a:rPr lang="cs-CZ" sz="2000" i="1" dirty="0" err="1"/>
              <a:t>gemellus</a:t>
            </a:r>
            <a:r>
              <a:rPr lang="cs-CZ" sz="2000" i="1" dirty="0"/>
              <a:t> superior</a:t>
            </a:r>
            <a:r>
              <a:rPr lang="cs-CZ" sz="2000" dirty="0"/>
              <a:t>, </a:t>
            </a:r>
            <a:r>
              <a:rPr lang="cs-CZ" sz="2000" i="1" dirty="0"/>
              <a:t>musculus </a:t>
            </a:r>
            <a:r>
              <a:rPr lang="cs-CZ" sz="2000" i="1" dirty="0" err="1"/>
              <a:t>obturatorius</a:t>
            </a:r>
            <a:r>
              <a:rPr lang="cs-CZ" sz="2000" i="1" dirty="0"/>
              <a:t> </a:t>
            </a:r>
            <a:r>
              <a:rPr lang="cs-CZ" sz="2000" i="1" dirty="0" err="1"/>
              <a:t>internus</a:t>
            </a:r>
            <a:r>
              <a:rPr lang="cs-CZ" sz="2000" dirty="0"/>
              <a:t> a </a:t>
            </a:r>
            <a:r>
              <a:rPr lang="cs-CZ" sz="2000" i="1" dirty="0"/>
              <a:t>musculus </a:t>
            </a:r>
            <a:r>
              <a:rPr lang="cs-CZ" sz="2000" i="1" dirty="0" err="1"/>
              <a:t>gemellus</a:t>
            </a:r>
            <a:r>
              <a:rPr lang="cs-CZ" sz="2000" i="1" dirty="0"/>
              <a:t> </a:t>
            </a:r>
            <a:r>
              <a:rPr lang="cs-CZ" sz="2000" i="1" dirty="0" err="1"/>
              <a:t>inferior</a:t>
            </a:r>
            <a:r>
              <a:rPr lang="cs-CZ" sz="2000" dirty="0"/>
              <a:t>, </a:t>
            </a:r>
            <a:r>
              <a:rPr lang="cs-CZ" sz="2000" i="1" dirty="0"/>
              <a:t>musculus </a:t>
            </a:r>
            <a:r>
              <a:rPr lang="cs-CZ" sz="2000" i="1" dirty="0" err="1"/>
              <a:t>quadratus</a:t>
            </a:r>
            <a:r>
              <a:rPr lang="cs-CZ" sz="2000" i="1" dirty="0"/>
              <a:t> </a:t>
            </a:r>
            <a:r>
              <a:rPr lang="cs-CZ" sz="2000" i="1" dirty="0" err="1"/>
              <a:t>femoris</a:t>
            </a:r>
            <a:endParaRPr lang="cs-CZ" sz="2000" i="1" dirty="0"/>
          </a:p>
          <a:p>
            <a:r>
              <a:rPr lang="cs-CZ" sz="2000" b="1" i="1" u="sng" dirty="0"/>
              <a:t>Stehno</a:t>
            </a:r>
          </a:p>
          <a:p>
            <a:r>
              <a:rPr lang="cs-CZ" sz="2000" i="1" u="sng" dirty="0"/>
              <a:t>Ventrální skupina - </a:t>
            </a:r>
            <a:r>
              <a:rPr lang="cs-CZ" sz="2000" i="1" dirty="0"/>
              <a:t>Musculus </a:t>
            </a:r>
            <a:r>
              <a:rPr lang="cs-CZ" sz="2000" i="1" dirty="0" err="1"/>
              <a:t>sartorius</a:t>
            </a:r>
            <a:r>
              <a:rPr lang="cs-CZ" sz="2000" i="1" dirty="0"/>
              <a:t>, Musculus </a:t>
            </a:r>
            <a:r>
              <a:rPr lang="cs-CZ" sz="2000" i="1" dirty="0" err="1"/>
              <a:t>quadriceps</a:t>
            </a:r>
            <a:r>
              <a:rPr lang="cs-CZ" sz="2000" i="1" dirty="0"/>
              <a:t> </a:t>
            </a:r>
            <a:r>
              <a:rPr lang="cs-CZ" sz="2000" i="1" dirty="0" err="1"/>
              <a:t>femoris</a:t>
            </a:r>
            <a:r>
              <a:rPr lang="cs-CZ" sz="2000" i="1" dirty="0"/>
              <a:t>,</a:t>
            </a:r>
          </a:p>
          <a:p>
            <a:r>
              <a:rPr lang="cs-CZ" sz="2000" i="1" u="sng" dirty="0"/>
              <a:t>Dorzální skupina -</a:t>
            </a:r>
            <a:r>
              <a:rPr lang="cs-CZ" sz="2000" i="1" dirty="0"/>
              <a:t> Musculus biceps </a:t>
            </a:r>
            <a:r>
              <a:rPr lang="cs-CZ" sz="2000" i="1" dirty="0" err="1"/>
              <a:t>femoris</a:t>
            </a:r>
            <a:r>
              <a:rPr lang="cs-CZ" sz="2000" i="1" dirty="0"/>
              <a:t>, Musculus </a:t>
            </a:r>
            <a:r>
              <a:rPr lang="cs-CZ" sz="2000" i="1" dirty="0" err="1"/>
              <a:t>semitendinosus</a:t>
            </a:r>
            <a:r>
              <a:rPr lang="cs-CZ" sz="2000" i="1" dirty="0"/>
              <a:t>, Musculus </a:t>
            </a:r>
            <a:r>
              <a:rPr lang="cs-CZ" sz="2000" i="1" dirty="0" err="1"/>
              <a:t>semimembranosus</a:t>
            </a:r>
            <a:endParaRPr lang="cs-CZ" sz="2000" i="1" dirty="0"/>
          </a:p>
          <a:p>
            <a:endParaRPr lang="cs-CZ" sz="1600" dirty="0"/>
          </a:p>
        </p:txBody>
      </p:sp>
      <p:sp>
        <p:nvSpPr>
          <p:cNvPr id="4" name="Zástupný symbol pro zápatí 3">
            <a:extLst>
              <a:ext uri="{FF2B5EF4-FFF2-40B4-BE49-F238E27FC236}">
                <a16:creationId xmlns:a16="http://schemas.microsoft.com/office/drawing/2014/main" id="{23752E7A-82C3-3BAF-E5B9-80689395BE0D}"/>
              </a:ext>
            </a:extLst>
          </p:cNvPr>
          <p:cNvSpPr>
            <a:spLocks noGrp="1"/>
          </p:cNvSpPr>
          <p:nvPr>
            <p:ph type="ftr" sz="quarter" idx="11"/>
          </p:nvPr>
        </p:nvSpPr>
        <p:spPr>
          <a:xfrm>
            <a:off x="6005024" y="6356350"/>
            <a:ext cx="4323832" cy="365125"/>
          </a:xfrm>
        </p:spPr>
        <p:txBody>
          <a:bodyPr>
            <a:normAutofit/>
          </a:bodyPr>
          <a:lstStyle/>
          <a:p>
            <a:pPr algn="l">
              <a:spcAft>
                <a:spcPts val="600"/>
              </a:spcAft>
            </a:pPr>
            <a:r>
              <a:rPr lang="cs-CZ">
                <a:solidFill>
                  <a:schemeClr val="tx1"/>
                </a:solidFill>
              </a:rPr>
              <a:t>www.studiolevitas.cz</a:t>
            </a:r>
          </a:p>
        </p:txBody>
      </p:sp>
    </p:spTree>
    <p:extLst>
      <p:ext uri="{BB962C8B-B14F-4D97-AF65-F5344CB8AC3E}">
        <p14:creationId xmlns:p14="http://schemas.microsoft.com/office/powerpoint/2010/main" val="36088279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adiologický obrázek kostry">
            <a:extLst>
              <a:ext uri="{FF2B5EF4-FFF2-40B4-BE49-F238E27FC236}">
                <a16:creationId xmlns:a16="http://schemas.microsoft.com/office/drawing/2014/main" id="{603BCB7D-982E-0C83-FD37-1D0BB3CCEE5D}"/>
              </a:ext>
            </a:extLst>
          </p:cNvPr>
          <p:cNvPicPr>
            <a:picLocks noChangeAspect="1"/>
          </p:cNvPicPr>
          <p:nvPr/>
        </p:nvPicPr>
        <p:blipFill rotWithShape="1">
          <a:blip r:embed="rId2"/>
          <a:srcRect l="47737" r="-1" b="-1"/>
          <a:stretch/>
        </p:blipFill>
        <p:spPr>
          <a:xfrm>
            <a:off x="-1" y="-2"/>
            <a:ext cx="5410198" cy="6858002"/>
          </a:xfrm>
          <a:prstGeom prst="rect">
            <a:avLst/>
          </a:prstGeom>
        </p:spPr>
      </p:pic>
      <p:sp useBgFill="1">
        <p:nvSpPr>
          <p:cNvPr id="17" name="Rectangle 16">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712274-AAF5-F155-40BA-226134F34690}"/>
              </a:ext>
            </a:extLst>
          </p:cNvPr>
          <p:cNvSpPr>
            <a:spLocks noGrp="1"/>
          </p:cNvSpPr>
          <p:nvPr>
            <p:ph type="title"/>
          </p:nvPr>
        </p:nvSpPr>
        <p:spPr>
          <a:xfrm>
            <a:off x="6115317" y="405685"/>
            <a:ext cx="5464968" cy="1559301"/>
          </a:xfrm>
        </p:spPr>
        <p:txBody>
          <a:bodyPr>
            <a:normAutofit/>
          </a:bodyPr>
          <a:lstStyle/>
          <a:p>
            <a:r>
              <a:rPr lang="cs-CZ" sz="4000"/>
              <a:t>Svaly dolní končetiny</a:t>
            </a:r>
          </a:p>
        </p:txBody>
      </p:sp>
      <p:sp>
        <p:nvSpPr>
          <p:cNvPr id="3" name="Zástupný obsah 2">
            <a:extLst>
              <a:ext uri="{FF2B5EF4-FFF2-40B4-BE49-F238E27FC236}">
                <a16:creationId xmlns:a16="http://schemas.microsoft.com/office/drawing/2014/main" id="{70D04DDF-CB2F-E0FA-342A-17B28FC78475}"/>
              </a:ext>
            </a:extLst>
          </p:cNvPr>
          <p:cNvSpPr>
            <a:spLocks noGrp="1"/>
          </p:cNvSpPr>
          <p:nvPr>
            <p:ph idx="1"/>
          </p:nvPr>
        </p:nvSpPr>
        <p:spPr>
          <a:xfrm>
            <a:off x="6115317" y="1696825"/>
            <a:ext cx="5247340" cy="4543253"/>
          </a:xfrm>
        </p:spPr>
        <p:txBody>
          <a:bodyPr anchor="ctr">
            <a:normAutofit/>
          </a:bodyPr>
          <a:lstStyle/>
          <a:p>
            <a:r>
              <a:rPr lang="cs-CZ" sz="2000" b="1" u="sng" dirty="0"/>
              <a:t>Bérec</a:t>
            </a:r>
          </a:p>
          <a:p>
            <a:r>
              <a:rPr lang="cs-CZ" sz="1800" i="1" u="sng" dirty="0"/>
              <a:t>Ventrální skupina - </a:t>
            </a:r>
            <a:r>
              <a:rPr lang="cs-CZ" sz="2400" i="1" dirty="0"/>
              <a:t>Musculus </a:t>
            </a:r>
            <a:r>
              <a:rPr lang="cs-CZ" sz="2400" i="1" dirty="0" err="1"/>
              <a:t>tibialis</a:t>
            </a:r>
            <a:r>
              <a:rPr lang="cs-CZ" sz="2400" i="1" dirty="0"/>
              <a:t> </a:t>
            </a:r>
            <a:r>
              <a:rPr lang="cs-CZ" sz="2400" i="1" dirty="0" err="1"/>
              <a:t>anterior</a:t>
            </a:r>
            <a:r>
              <a:rPr lang="cs-CZ" sz="2400" i="1" dirty="0"/>
              <a:t>, Musculus extensor </a:t>
            </a:r>
            <a:r>
              <a:rPr lang="cs-CZ" sz="2400" i="1" dirty="0" err="1"/>
              <a:t>digitorum</a:t>
            </a:r>
            <a:r>
              <a:rPr lang="cs-CZ" sz="2400" i="1" dirty="0"/>
              <a:t> </a:t>
            </a:r>
            <a:r>
              <a:rPr lang="cs-CZ" sz="2400" i="1" dirty="0" err="1"/>
              <a:t>longus</a:t>
            </a:r>
            <a:r>
              <a:rPr lang="cs-CZ" sz="2400" i="1" dirty="0"/>
              <a:t>, Musculus extensor </a:t>
            </a:r>
            <a:r>
              <a:rPr lang="cs-CZ" sz="2400" i="1" dirty="0" err="1"/>
              <a:t>hallucis</a:t>
            </a:r>
            <a:r>
              <a:rPr lang="cs-CZ" sz="2400" i="1" dirty="0"/>
              <a:t> </a:t>
            </a:r>
            <a:r>
              <a:rPr lang="cs-CZ" sz="2400" i="1" dirty="0" err="1"/>
              <a:t>longus</a:t>
            </a:r>
            <a:endParaRPr lang="cs-CZ" sz="2400" i="1" dirty="0"/>
          </a:p>
          <a:p>
            <a:r>
              <a:rPr lang="cs-CZ" sz="2400" i="1" dirty="0"/>
              <a:t>Laterální skupina - </a:t>
            </a:r>
            <a:r>
              <a:rPr lang="cs-CZ" sz="1800" i="1" dirty="0"/>
              <a:t>Musculus </a:t>
            </a:r>
            <a:r>
              <a:rPr lang="cs-CZ" sz="1800" i="1" dirty="0" err="1"/>
              <a:t>peroneus</a:t>
            </a:r>
            <a:r>
              <a:rPr lang="cs-CZ" sz="1800" i="1" dirty="0"/>
              <a:t> </a:t>
            </a:r>
            <a:r>
              <a:rPr lang="cs-CZ" sz="1800" i="1" dirty="0" err="1"/>
              <a:t>longus</a:t>
            </a:r>
            <a:r>
              <a:rPr lang="cs-CZ" sz="1800" i="1" dirty="0"/>
              <a:t>, Musculus </a:t>
            </a:r>
            <a:r>
              <a:rPr lang="cs-CZ" sz="1800" i="1" dirty="0" err="1"/>
              <a:t>peroneus</a:t>
            </a:r>
            <a:r>
              <a:rPr lang="cs-CZ" sz="1800" i="1" dirty="0"/>
              <a:t> brevis</a:t>
            </a:r>
          </a:p>
          <a:p>
            <a:r>
              <a:rPr lang="cs-CZ" sz="1800" i="1" dirty="0"/>
              <a:t>Dorzální skupina - Musculus triceps </a:t>
            </a:r>
            <a:r>
              <a:rPr lang="cs-CZ" sz="1800" i="1" dirty="0" err="1"/>
              <a:t>surae</a:t>
            </a:r>
            <a:r>
              <a:rPr lang="cs-CZ" sz="1800" i="1" dirty="0"/>
              <a:t>, M. </a:t>
            </a:r>
            <a:r>
              <a:rPr lang="cs-CZ" sz="1800" i="1" dirty="0" err="1"/>
              <a:t>soleus</a:t>
            </a:r>
            <a:r>
              <a:rPr lang="cs-CZ" sz="1800" dirty="0"/>
              <a:t> , </a:t>
            </a:r>
            <a:r>
              <a:rPr lang="cs-CZ" sz="1800" dirty="0" err="1"/>
              <a:t>gastrocnemius</a:t>
            </a:r>
            <a:endParaRPr lang="cs-CZ" sz="1800" dirty="0"/>
          </a:p>
          <a:p>
            <a:r>
              <a:rPr lang="cs-CZ" sz="1800" i="1" dirty="0" err="1"/>
              <a:t>Hluborá</a:t>
            </a:r>
            <a:r>
              <a:rPr lang="cs-CZ" sz="1800" i="1" dirty="0"/>
              <a:t> vrstva dorzální skupiny - Musculus </a:t>
            </a:r>
            <a:r>
              <a:rPr lang="cs-CZ" sz="1800" i="1" dirty="0" err="1"/>
              <a:t>popliteus</a:t>
            </a:r>
            <a:r>
              <a:rPr lang="cs-CZ" sz="1800" i="1" dirty="0"/>
              <a:t>, Musculus </a:t>
            </a:r>
            <a:r>
              <a:rPr lang="cs-CZ" sz="1800" i="1" dirty="0" err="1"/>
              <a:t>tibialis</a:t>
            </a:r>
            <a:r>
              <a:rPr lang="cs-CZ" sz="1800" i="1" dirty="0"/>
              <a:t> </a:t>
            </a:r>
            <a:r>
              <a:rPr lang="cs-CZ" sz="1800" i="1" dirty="0" err="1"/>
              <a:t>posterior</a:t>
            </a:r>
            <a:r>
              <a:rPr lang="cs-CZ" sz="1800" i="1" dirty="0"/>
              <a:t> , Musculus flexor </a:t>
            </a:r>
            <a:r>
              <a:rPr lang="cs-CZ" sz="1800" i="1" dirty="0" err="1"/>
              <a:t>digitorum</a:t>
            </a:r>
            <a:r>
              <a:rPr lang="cs-CZ" sz="1800" i="1" dirty="0"/>
              <a:t> </a:t>
            </a:r>
            <a:r>
              <a:rPr lang="cs-CZ" sz="1800" i="1" dirty="0" err="1"/>
              <a:t>longus</a:t>
            </a:r>
            <a:r>
              <a:rPr lang="cs-CZ" sz="1800" i="1" dirty="0"/>
              <a:t>, Musculus flexor </a:t>
            </a:r>
            <a:r>
              <a:rPr lang="cs-CZ" sz="1800" i="1" dirty="0" err="1"/>
              <a:t>hallucis</a:t>
            </a:r>
            <a:r>
              <a:rPr lang="cs-CZ" sz="1800" i="1" dirty="0"/>
              <a:t> </a:t>
            </a:r>
            <a:r>
              <a:rPr lang="cs-CZ" sz="1800" i="1" dirty="0" err="1"/>
              <a:t>longus</a:t>
            </a:r>
            <a:r>
              <a:rPr lang="cs-CZ" sz="1800" i="1" dirty="0"/>
              <a:t> </a:t>
            </a:r>
            <a:endParaRPr lang="cs-CZ" sz="2400" u="sng" dirty="0"/>
          </a:p>
          <a:p>
            <a:endParaRPr lang="cs-CZ" sz="1600" dirty="0"/>
          </a:p>
        </p:txBody>
      </p:sp>
      <p:sp>
        <p:nvSpPr>
          <p:cNvPr id="4" name="Zástupný symbol pro zápatí 3">
            <a:extLst>
              <a:ext uri="{FF2B5EF4-FFF2-40B4-BE49-F238E27FC236}">
                <a16:creationId xmlns:a16="http://schemas.microsoft.com/office/drawing/2014/main" id="{23752E7A-82C3-3BAF-E5B9-80689395BE0D}"/>
              </a:ext>
            </a:extLst>
          </p:cNvPr>
          <p:cNvSpPr>
            <a:spLocks noGrp="1"/>
          </p:cNvSpPr>
          <p:nvPr>
            <p:ph type="ftr" sz="quarter" idx="11"/>
          </p:nvPr>
        </p:nvSpPr>
        <p:spPr>
          <a:xfrm>
            <a:off x="6005024" y="6356350"/>
            <a:ext cx="4323832" cy="365125"/>
          </a:xfrm>
        </p:spPr>
        <p:txBody>
          <a:bodyPr>
            <a:normAutofit/>
          </a:bodyPr>
          <a:lstStyle/>
          <a:p>
            <a:pPr algn="l">
              <a:spcAft>
                <a:spcPts val="600"/>
              </a:spcAft>
            </a:pPr>
            <a:r>
              <a:rPr lang="cs-CZ">
                <a:solidFill>
                  <a:schemeClr val="tx1"/>
                </a:solidFill>
              </a:rPr>
              <a:t>www.studiolevitas.cz</a:t>
            </a:r>
          </a:p>
        </p:txBody>
      </p:sp>
    </p:spTree>
    <p:extLst>
      <p:ext uri="{BB962C8B-B14F-4D97-AF65-F5344CB8AC3E}">
        <p14:creationId xmlns:p14="http://schemas.microsoft.com/office/powerpoint/2010/main" val="15652664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804AEB-B08B-1733-358F-34A61A5D2C77}"/>
              </a:ext>
            </a:extLst>
          </p:cNvPr>
          <p:cNvSpPr>
            <a:spLocks noGrp="1"/>
          </p:cNvSpPr>
          <p:nvPr>
            <p:ph type="title"/>
          </p:nvPr>
        </p:nvSpPr>
        <p:spPr>
          <a:xfrm>
            <a:off x="876693" y="741392"/>
            <a:ext cx="5219307" cy="889446"/>
          </a:xfrm>
        </p:spPr>
        <p:txBody>
          <a:bodyPr anchor="b">
            <a:normAutofit/>
          </a:bodyPr>
          <a:lstStyle/>
          <a:p>
            <a:r>
              <a:rPr lang="cs-CZ" sz="3200" dirty="0" err="1"/>
              <a:t>Iliopsoas</a:t>
            </a:r>
            <a:r>
              <a:rPr lang="cs-CZ" sz="3200" dirty="0"/>
              <a:t> - </a:t>
            </a:r>
            <a:r>
              <a:rPr lang="cs-CZ" sz="3200" dirty="0" err="1"/>
              <a:t>bedrokyčlostehenní</a:t>
            </a:r>
            <a:endParaRPr lang="cs-CZ" sz="3200" dirty="0"/>
          </a:p>
        </p:txBody>
      </p:sp>
      <p:sp>
        <p:nvSpPr>
          <p:cNvPr id="3" name="Zástupný obsah 2">
            <a:extLst>
              <a:ext uri="{FF2B5EF4-FFF2-40B4-BE49-F238E27FC236}">
                <a16:creationId xmlns:a16="http://schemas.microsoft.com/office/drawing/2014/main" id="{61B86975-D7C0-ACE7-1595-C6AFD767393A}"/>
              </a:ext>
            </a:extLst>
          </p:cNvPr>
          <p:cNvSpPr>
            <a:spLocks noGrp="1"/>
          </p:cNvSpPr>
          <p:nvPr>
            <p:ph idx="1"/>
          </p:nvPr>
        </p:nvSpPr>
        <p:spPr>
          <a:xfrm>
            <a:off x="876692" y="2533476"/>
            <a:ext cx="5219307" cy="3537410"/>
          </a:xfrm>
        </p:spPr>
        <p:txBody>
          <a:bodyPr anchor="t">
            <a:normAutofit/>
          </a:bodyPr>
          <a:lstStyle/>
          <a:p>
            <a:r>
              <a:rPr lang="cs-CZ" sz="2000"/>
              <a:t>se skládá z musculus psoas major (velký sval bederní), začíná od bederní páteře (od Th12 po L4-5) a při ní pokračuje dále do pánve</a:t>
            </a:r>
          </a:p>
          <a:p>
            <a:r>
              <a:rPr lang="cs-CZ" sz="2000"/>
              <a:t>a z musculus iliacus (sval kyčelní) začíná na vnitřní lopatě kyčelní kosti</a:t>
            </a:r>
          </a:p>
          <a:p>
            <a:r>
              <a:rPr lang="cs-CZ" sz="2000"/>
              <a:t>Spolu se pak upínají na trochanter minor kosti stehenní. </a:t>
            </a:r>
          </a:p>
          <a:p>
            <a:r>
              <a:rPr lang="cs-CZ" sz="2000"/>
              <a:t>Vykonávají flexi kyčelního kloubu, pomáhají při jeho addukci se zevní rotací. Při klidném stoji jsou antagonisty mm. glutei - udržují rovnováhu trupu. </a:t>
            </a:r>
          </a:p>
          <a:p>
            <a:endParaRPr lang="cs-CZ" sz="2000"/>
          </a:p>
        </p:txBody>
      </p:sp>
      <p:pic>
        <p:nvPicPr>
          <p:cNvPr id="6" name="Zástupný symbol pro obsah 5">
            <a:extLst>
              <a:ext uri="{FF2B5EF4-FFF2-40B4-BE49-F238E27FC236}">
                <a16:creationId xmlns:a16="http://schemas.microsoft.com/office/drawing/2014/main" id="{A99A90FB-9DE2-46B8-9C4C-11AC3C32D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776" y="787114"/>
            <a:ext cx="2729948" cy="5283772"/>
          </a:xfrm>
          <a:prstGeom prst="rect">
            <a:avLst/>
          </a:prstGeom>
        </p:spPr>
      </p:pic>
      <p:sp>
        <p:nvSpPr>
          <p:cNvPr id="4" name="Zástupný symbol pro zápatí 3">
            <a:extLst>
              <a:ext uri="{FF2B5EF4-FFF2-40B4-BE49-F238E27FC236}">
                <a16:creationId xmlns:a16="http://schemas.microsoft.com/office/drawing/2014/main" id="{E5514935-E29C-A253-5923-950671C4EAC4}"/>
              </a:ext>
            </a:extLst>
          </p:cNvPr>
          <p:cNvSpPr>
            <a:spLocks noGrp="1"/>
          </p:cNvSpPr>
          <p:nvPr>
            <p:ph type="ftr" sz="quarter" idx="11"/>
          </p:nvPr>
        </p:nvSpPr>
        <p:spPr>
          <a:xfrm>
            <a:off x="5514569" y="6356350"/>
            <a:ext cx="3096030" cy="365125"/>
          </a:xfrm>
        </p:spPr>
        <p:txBody>
          <a:bodyPr>
            <a:normAutofit/>
          </a:bodyPr>
          <a:lstStyle/>
          <a:p>
            <a:pPr algn="l">
              <a:spcAft>
                <a:spcPts val="600"/>
              </a:spcAft>
            </a:pPr>
            <a:r>
              <a:rPr lang="cs-CZ">
                <a:solidFill>
                  <a:schemeClr val="tx1">
                    <a:lumMod val="50000"/>
                    <a:lumOff val="50000"/>
                  </a:schemeClr>
                </a:solidFill>
              </a:rPr>
              <a:t>www.studiolevitas.cz</a:t>
            </a:r>
          </a:p>
        </p:txBody>
      </p:sp>
      <p:grpSp>
        <p:nvGrpSpPr>
          <p:cNvPr id="11" name="Group 10">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2" name="Rectangle 11">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398033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84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DE0BF27-25E2-4A5E-9119-40FB6A870C3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Svalová soustava – hýžďové svaly</a:t>
            </a:r>
          </a:p>
        </p:txBody>
      </p:sp>
      <p:pic>
        <p:nvPicPr>
          <p:cNvPr id="6" name="Zástupný symbol pro obsah 5">
            <a:extLst>
              <a:ext uri="{FF2B5EF4-FFF2-40B4-BE49-F238E27FC236}">
                <a16:creationId xmlns:a16="http://schemas.microsoft.com/office/drawing/2014/main" id="{9D3D81B2-28A3-494C-A4C7-F91C239214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283239"/>
            <a:ext cx="7188199" cy="4288132"/>
          </a:xfrm>
          <a:prstGeom prst="rect">
            <a:avLst/>
          </a:prstGeom>
        </p:spPr>
      </p:pic>
      <p:sp>
        <p:nvSpPr>
          <p:cNvPr id="4" name="Zástupný symbol pro zápatí 3">
            <a:extLst>
              <a:ext uri="{FF2B5EF4-FFF2-40B4-BE49-F238E27FC236}">
                <a16:creationId xmlns:a16="http://schemas.microsoft.com/office/drawing/2014/main" id="{8CFE6C72-F05E-45CB-BEF4-62081BCF0AD6}"/>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11221093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7D487C2-6123-899E-6D5D-3FC1D91F367D}"/>
              </a:ext>
            </a:extLst>
          </p:cNvPr>
          <p:cNvSpPr>
            <a:spLocks noGrp="1"/>
          </p:cNvSpPr>
          <p:nvPr>
            <p:ph type="title"/>
          </p:nvPr>
        </p:nvSpPr>
        <p:spPr>
          <a:xfrm>
            <a:off x="841248" y="548640"/>
            <a:ext cx="3600860" cy="5431536"/>
          </a:xfrm>
        </p:spPr>
        <p:txBody>
          <a:bodyPr>
            <a:normAutofit/>
          </a:bodyPr>
          <a:lstStyle/>
          <a:p>
            <a:r>
              <a:rPr lang="cs-CZ" sz="5400"/>
              <a:t>Gluteus maximus – velký hýžďový</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25F9FF0A-F0A8-033D-7F5F-8C9F4E4621FE}"/>
              </a:ext>
            </a:extLst>
          </p:cNvPr>
          <p:cNvSpPr>
            <a:spLocks noGrp="1"/>
          </p:cNvSpPr>
          <p:nvPr>
            <p:ph idx="1"/>
          </p:nvPr>
        </p:nvSpPr>
        <p:spPr>
          <a:xfrm>
            <a:off x="5126418" y="552091"/>
            <a:ext cx="6224335" cy="5431536"/>
          </a:xfrm>
        </p:spPr>
        <p:txBody>
          <a:bodyPr anchor="ctr">
            <a:normAutofit/>
          </a:bodyPr>
          <a:lstStyle/>
          <a:p>
            <a:r>
              <a:rPr lang="cs-CZ" sz="2200" dirty="0"/>
              <a:t>je největším z mm. </a:t>
            </a:r>
            <a:r>
              <a:rPr lang="cs-CZ" sz="2200" dirty="0" err="1"/>
              <a:t>glutei</a:t>
            </a:r>
            <a:r>
              <a:rPr lang="cs-CZ" sz="2200" dirty="0"/>
              <a:t>,</a:t>
            </a:r>
          </a:p>
          <a:p>
            <a:r>
              <a:rPr lang="cs-CZ" sz="2200" dirty="0"/>
              <a:t> jde od zadní části lopaty kyčelní, od kosti křížové a kostrče. Snopce směřují k velkému trochanteru (horní část femuru), kde se upínají (zadní a zevní strana trochanteru) částečně do vazivového pruhu stehenní fascie </a:t>
            </a:r>
          </a:p>
          <a:p>
            <a:r>
              <a:rPr lang="cs-CZ" sz="2200" dirty="0"/>
              <a:t>Funkce: provádí extenzi a zevní rotaci kyčelního kloubu, addukci</a:t>
            </a:r>
          </a:p>
          <a:p>
            <a:r>
              <a:rPr lang="cs-CZ" sz="2200" dirty="0"/>
              <a:t>M. </a:t>
            </a:r>
            <a:r>
              <a:rPr lang="cs-CZ" sz="2200" dirty="0" err="1"/>
              <a:t>gluteus</a:t>
            </a:r>
            <a:r>
              <a:rPr lang="cs-CZ" sz="2200" dirty="0"/>
              <a:t> </a:t>
            </a:r>
            <a:r>
              <a:rPr lang="cs-CZ" sz="2200" dirty="0" err="1"/>
              <a:t>maximus</a:t>
            </a:r>
            <a:r>
              <a:rPr lang="cs-CZ" sz="2200" dirty="0"/>
              <a:t> je velmi podstatným svalem pro udržení vzpřímené postavy, pro extenzi kyčle např. při chůzi do schodů atd. Při předklonu nese také valnou část váhy trupu. </a:t>
            </a:r>
          </a:p>
          <a:p>
            <a:endParaRPr lang="cs-CZ" sz="2200" dirty="0"/>
          </a:p>
        </p:txBody>
      </p:sp>
      <p:sp>
        <p:nvSpPr>
          <p:cNvPr id="4" name="Zástupný symbol pro zápatí 3">
            <a:extLst>
              <a:ext uri="{FF2B5EF4-FFF2-40B4-BE49-F238E27FC236}">
                <a16:creationId xmlns:a16="http://schemas.microsoft.com/office/drawing/2014/main" id="{6A354195-2FBD-7A56-9471-0F6D43C84E6E}"/>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12135727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7D487C2-6123-899E-6D5D-3FC1D91F367D}"/>
              </a:ext>
            </a:extLst>
          </p:cNvPr>
          <p:cNvSpPr>
            <a:spLocks noGrp="1"/>
          </p:cNvSpPr>
          <p:nvPr>
            <p:ph type="title"/>
          </p:nvPr>
        </p:nvSpPr>
        <p:spPr>
          <a:xfrm>
            <a:off x="841248" y="548640"/>
            <a:ext cx="3600860" cy="5431536"/>
          </a:xfrm>
        </p:spPr>
        <p:txBody>
          <a:bodyPr>
            <a:normAutofit/>
          </a:bodyPr>
          <a:lstStyle/>
          <a:p>
            <a:r>
              <a:rPr lang="cs-CZ" sz="5400" dirty="0" err="1"/>
              <a:t>Gluteus</a:t>
            </a:r>
            <a:r>
              <a:rPr lang="cs-CZ" sz="5400" dirty="0"/>
              <a:t> </a:t>
            </a:r>
            <a:r>
              <a:rPr lang="cs-CZ" sz="5400" dirty="0" err="1"/>
              <a:t>medius</a:t>
            </a:r>
            <a:r>
              <a:rPr lang="cs-CZ" sz="5400" dirty="0"/>
              <a:t> – střední hýžďový</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25F9FF0A-F0A8-033D-7F5F-8C9F4E4621FE}"/>
              </a:ext>
            </a:extLst>
          </p:cNvPr>
          <p:cNvSpPr>
            <a:spLocks noGrp="1"/>
          </p:cNvSpPr>
          <p:nvPr>
            <p:ph idx="1"/>
          </p:nvPr>
        </p:nvSpPr>
        <p:spPr>
          <a:xfrm>
            <a:off x="5126419" y="1136341"/>
            <a:ext cx="6224334" cy="4847285"/>
          </a:xfrm>
        </p:spPr>
        <p:txBody>
          <a:bodyPr anchor="ctr">
            <a:normAutofit fontScale="92500" lnSpcReduction="10000"/>
          </a:bodyPr>
          <a:lstStyle/>
          <a:p>
            <a:r>
              <a:rPr lang="cs-CZ" sz="2800" dirty="0"/>
              <a:t>se nachází o něco hlouběji a je zčásti kryt velkým hýžďovým svalem</a:t>
            </a:r>
          </a:p>
          <a:p>
            <a:r>
              <a:rPr lang="cs-CZ" sz="2800" dirty="0"/>
              <a:t> Začíná také na zadní části lopaty kyčelní, a to v její horní části. </a:t>
            </a:r>
          </a:p>
          <a:p>
            <a:r>
              <a:rPr lang="cs-CZ" sz="2800" dirty="0"/>
              <a:t>Upíná se na trochanter major (na jeho přední, horní a zadní část) a podle lokace snopců se liší také funkcí. Přední snopce dělají vnitřní rotaci kyčelního kloubu, střední abdukci a zadní zevní rotaci. </a:t>
            </a:r>
          </a:p>
          <a:p>
            <a:r>
              <a:rPr lang="cs-CZ" sz="2800" dirty="0"/>
              <a:t>Důležitost svalu pro chůzi a udržování rovnováhy je dána těmito akcemi v různých směrech i účastí svalu na flexi i extenzi kyčelního kloubu. </a:t>
            </a:r>
          </a:p>
          <a:p>
            <a:endParaRPr lang="cs-CZ" sz="2200" dirty="0"/>
          </a:p>
        </p:txBody>
      </p:sp>
      <p:sp>
        <p:nvSpPr>
          <p:cNvPr id="4" name="Zástupný symbol pro zápatí 3">
            <a:extLst>
              <a:ext uri="{FF2B5EF4-FFF2-40B4-BE49-F238E27FC236}">
                <a16:creationId xmlns:a16="http://schemas.microsoft.com/office/drawing/2014/main" id="{6A354195-2FBD-7A56-9471-0F6D43C84E6E}"/>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37686202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7D487C2-6123-899E-6D5D-3FC1D91F367D}"/>
              </a:ext>
            </a:extLst>
          </p:cNvPr>
          <p:cNvSpPr>
            <a:spLocks noGrp="1"/>
          </p:cNvSpPr>
          <p:nvPr>
            <p:ph type="title"/>
          </p:nvPr>
        </p:nvSpPr>
        <p:spPr>
          <a:xfrm>
            <a:off x="841248" y="548640"/>
            <a:ext cx="3600860" cy="5431536"/>
          </a:xfrm>
        </p:spPr>
        <p:txBody>
          <a:bodyPr>
            <a:normAutofit/>
          </a:bodyPr>
          <a:lstStyle/>
          <a:p>
            <a:r>
              <a:rPr lang="cs-CZ" sz="5400" dirty="0" err="1"/>
              <a:t>Gluteus</a:t>
            </a:r>
            <a:r>
              <a:rPr lang="cs-CZ" sz="5400" dirty="0"/>
              <a:t> </a:t>
            </a:r>
            <a:r>
              <a:rPr lang="cs-CZ" sz="5400" dirty="0" err="1"/>
              <a:t>miminus</a:t>
            </a:r>
            <a:r>
              <a:rPr lang="cs-CZ" sz="5400" dirty="0"/>
              <a:t> – malý hýžďový</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25F9FF0A-F0A8-033D-7F5F-8C9F4E4621FE}"/>
              </a:ext>
            </a:extLst>
          </p:cNvPr>
          <p:cNvSpPr>
            <a:spLocks noGrp="1"/>
          </p:cNvSpPr>
          <p:nvPr>
            <p:ph idx="1"/>
          </p:nvPr>
        </p:nvSpPr>
        <p:spPr>
          <a:xfrm>
            <a:off x="5126419" y="1136341"/>
            <a:ext cx="6224334" cy="4847285"/>
          </a:xfrm>
        </p:spPr>
        <p:txBody>
          <a:bodyPr anchor="ctr">
            <a:normAutofit/>
          </a:bodyPr>
          <a:lstStyle/>
          <a:p>
            <a:r>
              <a:rPr lang="cs-CZ" dirty="0"/>
              <a:t>je umístěn nejhlouběji, zcela kryt středním a velkým svalem hýžďovým </a:t>
            </a:r>
          </a:p>
          <a:p>
            <a:r>
              <a:rPr lang="cs-CZ" dirty="0"/>
              <a:t>začíná ze střední části lopaty kyčelní. </a:t>
            </a:r>
          </a:p>
          <a:p>
            <a:r>
              <a:rPr lang="cs-CZ" dirty="0"/>
              <a:t>Upíná se taktéž na trochanter major (na jeho horní a přední okraj) </a:t>
            </a:r>
          </a:p>
          <a:p>
            <a:r>
              <a:rPr lang="cs-CZ" dirty="0"/>
              <a:t>funkce se shoduje s m. </a:t>
            </a:r>
            <a:r>
              <a:rPr lang="cs-CZ" dirty="0" err="1"/>
              <a:t>gluteus</a:t>
            </a:r>
            <a:r>
              <a:rPr lang="cs-CZ" dirty="0"/>
              <a:t> </a:t>
            </a:r>
            <a:r>
              <a:rPr lang="cs-CZ" dirty="0" err="1"/>
              <a:t>medius</a:t>
            </a:r>
            <a:r>
              <a:rPr lang="cs-CZ" dirty="0"/>
              <a:t>. </a:t>
            </a:r>
          </a:p>
          <a:p>
            <a:endParaRPr lang="cs-CZ" sz="2200" dirty="0"/>
          </a:p>
        </p:txBody>
      </p:sp>
      <p:sp>
        <p:nvSpPr>
          <p:cNvPr id="4" name="Zástupný symbol pro zápatí 3">
            <a:extLst>
              <a:ext uri="{FF2B5EF4-FFF2-40B4-BE49-F238E27FC236}">
                <a16:creationId xmlns:a16="http://schemas.microsoft.com/office/drawing/2014/main" id="{6A354195-2FBD-7A56-9471-0F6D43C84E6E}"/>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1655780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41" name="Slide Background">
            <a:extLst>
              <a:ext uri="{FF2B5EF4-FFF2-40B4-BE49-F238E27FC236}">
                <a16:creationId xmlns:a16="http://schemas.microsoft.com/office/drawing/2014/main" id="{7DE220E6-BA55-4F04-B3C4-F4985F3E7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443" name="tint">
            <a:extLst>
              <a:ext uri="{FF2B5EF4-FFF2-40B4-BE49-F238E27FC236}">
                <a16:creationId xmlns:a16="http://schemas.microsoft.com/office/drawing/2014/main" id="{5AE190BC-D2FD-433E-AB89-0DF68EFD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5644" y="0"/>
            <a:ext cx="1046356"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8445" name="Rectangle 18444">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6444" y="0"/>
            <a:ext cx="6075554" cy="6858000"/>
          </a:xfrm>
          <a:prstGeom prst="rect">
            <a:avLst/>
          </a:prstGeom>
          <a:ln>
            <a:noFill/>
          </a:ln>
          <a:effectLst>
            <a:outerShdw blurRad="508000" dist="190500" dir="546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2" descr="Související obrázek">
            <a:extLst>
              <a:ext uri="{FF2B5EF4-FFF2-40B4-BE49-F238E27FC236}">
                <a16:creationId xmlns:a16="http://schemas.microsoft.com/office/drawing/2014/main" id="{51D94934-056D-C5C7-78CC-E471BA85B7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1367" y="2058519"/>
            <a:ext cx="4541003" cy="27409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obsah 2">
            <a:extLst>
              <a:ext uri="{FF2B5EF4-FFF2-40B4-BE49-F238E27FC236}">
                <a16:creationId xmlns:a16="http://schemas.microsoft.com/office/drawing/2014/main" id="{2A59BE04-D9A3-DC95-0BAA-3E5C206BCE58}"/>
              </a:ext>
            </a:extLst>
          </p:cNvPr>
          <p:cNvSpPr>
            <a:spLocks noGrp="1"/>
          </p:cNvSpPr>
          <p:nvPr>
            <p:ph idx="1"/>
          </p:nvPr>
        </p:nvSpPr>
        <p:spPr>
          <a:xfrm>
            <a:off x="6816432" y="358220"/>
            <a:ext cx="4554680" cy="5881860"/>
          </a:xfrm>
        </p:spPr>
        <p:txBody>
          <a:bodyPr anchor="ctr">
            <a:normAutofit/>
          </a:bodyPr>
          <a:lstStyle/>
          <a:p>
            <a:r>
              <a:rPr lang="cs-CZ" altLang="cs-CZ" sz="2000" dirty="0"/>
              <a:t>Diafýza – tvoří ji kompaktní kost, vyplněna kostní dření</a:t>
            </a:r>
          </a:p>
          <a:p>
            <a:r>
              <a:rPr lang="cs-CZ" altLang="cs-CZ" sz="2000" dirty="0"/>
              <a:t>Epifýza – pokud kost roste, jsou epifýzy a diafýzy odděleny růstovou chrupavkou</a:t>
            </a:r>
          </a:p>
          <a:p>
            <a:endParaRPr lang="cs-CZ" sz="2000" dirty="0"/>
          </a:p>
        </p:txBody>
      </p:sp>
      <p:sp>
        <p:nvSpPr>
          <p:cNvPr id="4" name="Zástupný symbol pro zápatí 3">
            <a:extLst>
              <a:ext uri="{FF2B5EF4-FFF2-40B4-BE49-F238E27FC236}">
                <a16:creationId xmlns:a16="http://schemas.microsoft.com/office/drawing/2014/main" id="{5DBAC0B2-A064-A90A-C7E7-5FF9F713800F}"/>
              </a:ext>
            </a:extLst>
          </p:cNvPr>
          <p:cNvSpPr>
            <a:spLocks noGrp="1"/>
          </p:cNvSpPr>
          <p:nvPr>
            <p:ph type="ftr" sz="quarter" idx="11"/>
          </p:nvPr>
        </p:nvSpPr>
        <p:spPr>
          <a:xfrm>
            <a:off x="2257866" y="6356350"/>
            <a:ext cx="3467686" cy="365125"/>
          </a:xfrm>
        </p:spPr>
        <p:txBody>
          <a:bodyPr>
            <a:normAutofit/>
          </a:bodyPr>
          <a:lstStyle/>
          <a:p>
            <a:pPr algn="r">
              <a:spcAft>
                <a:spcPts val="600"/>
              </a:spcAft>
            </a:pPr>
            <a:r>
              <a:rPr lang="cs-CZ">
                <a:solidFill>
                  <a:schemeClr val="tx1"/>
                </a:solidFill>
              </a:rPr>
              <a:t>www.studiolevitas.cz</a:t>
            </a:r>
          </a:p>
        </p:txBody>
      </p:sp>
    </p:spTree>
    <p:extLst>
      <p:ext uri="{BB962C8B-B14F-4D97-AF65-F5344CB8AC3E}">
        <p14:creationId xmlns:p14="http://schemas.microsoft.com/office/powerpoint/2010/main" val="29790976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03" name="Rectangle 3380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5" name="Rectangle 33804">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8" name="Picture 6" descr="Výsledek obrázku pro gluteus maximus"/>
          <p:cNvPicPr>
            <a:picLocks noGrp="1" noChangeAspect="1" noChangeArrowheads="1"/>
          </p:cNvPicPr>
          <p:nvPr>
            <p:ph idx="1"/>
          </p:nvPr>
        </p:nvPicPr>
        <p:blipFill>
          <a:blip r:embed="rId2" cstate="print"/>
          <a:stretch>
            <a:fillRect/>
          </a:stretch>
        </p:blipFill>
        <p:spPr bwMode="auto">
          <a:xfrm>
            <a:off x="643467" y="1002623"/>
            <a:ext cx="10905066" cy="4852754"/>
          </a:xfrm>
          <a:prstGeom prst="rect">
            <a:avLst/>
          </a:prstGeom>
          <a:noFill/>
        </p:spPr>
      </p:pic>
      <p:sp>
        <p:nvSpPr>
          <p:cNvPr id="4" name="Zástupný symbol pro zápatí 3">
            <a:extLst>
              <a:ext uri="{FF2B5EF4-FFF2-40B4-BE49-F238E27FC236}">
                <a16:creationId xmlns:a16="http://schemas.microsoft.com/office/drawing/2014/main" id="{4D9C485E-7167-3FAA-759B-34B549A4390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10816362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F5C4D32-8418-D2E2-054A-F2B987D31E5D}"/>
              </a:ext>
            </a:extLst>
          </p:cNvPr>
          <p:cNvSpPr>
            <a:spLocks noGrp="1"/>
          </p:cNvSpPr>
          <p:nvPr>
            <p:ph type="title"/>
          </p:nvPr>
        </p:nvSpPr>
        <p:spPr>
          <a:xfrm>
            <a:off x="630936" y="640080"/>
            <a:ext cx="4818888" cy="1481328"/>
          </a:xfrm>
        </p:spPr>
        <p:txBody>
          <a:bodyPr anchor="b">
            <a:normAutofit/>
          </a:bodyPr>
          <a:lstStyle/>
          <a:p>
            <a:r>
              <a:rPr lang="cs-CZ" sz="5000"/>
              <a:t>Pelvitrochantické</a:t>
            </a:r>
            <a:r>
              <a:rPr lang="cs-CZ" sz="5000" dirty="0"/>
              <a:t> svaly</a:t>
            </a:r>
          </a:p>
        </p:txBody>
      </p:sp>
      <p:sp>
        <p:nvSpPr>
          <p:cNvPr id="103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09A161FE-B983-7827-BA35-B8EAF6052CB2}"/>
              </a:ext>
            </a:extLst>
          </p:cNvPr>
          <p:cNvSpPr>
            <a:spLocks noGrp="1"/>
          </p:cNvSpPr>
          <p:nvPr>
            <p:ph idx="1"/>
          </p:nvPr>
        </p:nvSpPr>
        <p:spPr>
          <a:xfrm>
            <a:off x="630936" y="2660904"/>
            <a:ext cx="4818888" cy="3547872"/>
          </a:xfrm>
        </p:spPr>
        <p:txBody>
          <a:bodyPr anchor="t">
            <a:normAutofit/>
          </a:bodyPr>
          <a:lstStyle/>
          <a:p>
            <a:r>
              <a:rPr lang="cs-CZ" sz="1500" dirty="0"/>
              <a:t>Všechny jdou od pánve k femuru, kde se upínají v oblasti trochanter major a jeho okolí a jsou kryty vlákny m. </a:t>
            </a:r>
            <a:r>
              <a:rPr lang="cs-CZ" sz="1500"/>
              <a:t>gluteus</a:t>
            </a:r>
            <a:r>
              <a:rPr lang="cs-CZ" sz="1500" dirty="0"/>
              <a:t> </a:t>
            </a:r>
            <a:r>
              <a:rPr lang="cs-CZ" sz="1500"/>
              <a:t>maximus</a:t>
            </a:r>
            <a:r>
              <a:rPr lang="cs-CZ" sz="1500" dirty="0"/>
              <a:t>. </a:t>
            </a:r>
          </a:p>
          <a:p>
            <a:r>
              <a:rPr lang="cs-CZ" sz="1500" dirty="0"/>
              <a:t>Jsou to převážně zevní rotátory. </a:t>
            </a:r>
          </a:p>
          <a:p>
            <a:r>
              <a:rPr lang="cs-CZ" sz="1500" i="1" dirty="0"/>
              <a:t>Musculus </a:t>
            </a:r>
            <a:r>
              <a:rPr lang="cs-CZ" sz="1500" i="1"/>
              <a:t>piriformis</a:t>
            </a:r>
            <a:r>
              <a:rPr lang="cs-CZ" sz="1500" i="1" dirty="0"/>
              <a:t> (sval hruškovitý)</a:t>
            </a:r>
            <a:r>
              <a:rPr lang="cs-CZ" sz="1500" dirty="0"/>
              <a:t> začíná na pánevní ploše kosti křížové je ze všech uložen </a:t>
            </a:r>
            <a:r>
              <a:rPr lang="cs-CZ" sz="1500"/>
              <a:t>nejkraniálněji</a:t>
            </a:r>
            <a:r>
              <a:rPr lang="cs-CZ" sz="1500" dirty="0"/>
              <a:t> (nejvýše). Je to abduktor flektovaného kyčelního kloubu a zevní rotátor. </a:t>
            </a:r>
          </a:p>
          <a:p>
            <a:r>
              <a:rPr lang="cs-CZ" sz="1500" dirty="0"/>
              <a:t>Dalšími svaly této skupiny jsou </a:t>
            </a:r>
            <a:r>
              <a:rPr lang="cs-CZ" sz="1500" i="1" dirty="0"/>
              <a:t>musculus </a:t>
            </a:r>
            <a:r>
              <a:rPr lang="cs-CZ" sz="1500" i="1"/>
              <a:t>gemellus</a:t>
            </a:r>
            <a:r>
              <a:rPr lang="cs-CZ" sz="1500" i="1" dirty="0"/>
              <a:t> superior</a:t>
            </a:r>
            <a:r>
              <a:rPr lang="cs-CZ" sz="1500" dirty="0"/>
              <a:t>, </a:t>
            </a:r>
            <a:r>
              <a:rPr lang="cs-CZ" sz="1500" i="1" dirty="0"/>
              <a:t>musculus </a:t>
            </a:r>
            <a:r>
              <a:rPr lang="cs-CZ" sz="1500" i="1"/>
              <a:t>obturatorius</a:t>
            </a:r>
            <a:r>
              <a:rPr lang="cs-CZ" sz="1500" i="1" dirty="0"/>
              <a:t> </a:t>
            </a:r>
            <a:r>
              <a:rPr lang="cs-CZ" sz="1500" i="1"/>
              <a:t>internus</a:t>
            </a:r>
            <a:r>
              <a:rPr lang="cs-CZ" sz="1500" dirty="0"/>
              <a:t> a </a:t>
            </a:r>
            <a:r>
              <a:rPr lang="cs-CZ" sz="1500" i="1" dirty="0"/>
              <a:t>musculus </a:t>
            </a:r>
            <a:r>
              <a:rPr lang="cs-CZ" sz="1500" i="1"/>
              <a:t>gemellus</a:t>
            </a:r>
            <a:r>
              <a:rPr lang="cs-CZ" sz="1500" i="1" dirty="0"/>
              <a:t> </a:t>
            </a:r>
            <a:r>
              <a:rPr lang="cs-CZ" sz="1500" i="1"/>
              <a:t>inferior</a:t>
            </a:r>
            <a:r>
              <a:rPr lang="cs-CZ" sz="1500" dirty="0"/>
              <a:t>. </a:t>
            </a:r>
          </a:p>
          <a:p>
            <a:r>
              <a:rPr lang="cs-CZ" sz="1500" i="1" dirty="0"/>
              <a:t>Musculus </a:t>
            </a:r>
            <a:r>
              <a:rPr lang="cs-CZ" sz="1500" i="1"/>
              <a:t>quadratus</a:t>
            </a:r>
            <a:r>
              <a:rPr lang="cs-CZ" sz="1500" i="1" dirty="0"/>
              <a:t> </a:t>
            </a:r>
            <a:r>
              <a:rPr lang="cs-CZ" sz="1500" i="1"/>
              <a:t>femoris</a:t>
            </a:r>
            <a:r>
              <a:rPr lang="cs-CZ" sz="1500" dirty="0"/>
              <a:t> je nejkaudálněji položeným </a:t>
            </a:r>
            <a:r>
              <a:rPr lang="cs-CZ" sz="1500"/>
              <a:t>pelvitrochanterickým</a:t>
            </a:r>
            <a:r>
              <a:rPr lang="cs-CZ" sz="1500" dirty="0"/>
              <a:t> svalem a je rozepjat mezi kostí sedací a femurem. </a:t>
            </a:r>
          </a:p>
          <a:p>
            <a:endParaRPr lang="cs-CZ" sz="1500" dirty="0"/>
          </a:p>
        </p:txBody>
      </p:sp>
      <p:pic>
        <p:nvPicPr>
          <p:cNvPr id="1026" name="Picture 2" descr="https://medicina.ronnie.cz/img/data/clanky/normal/1451_6.jpg"/>
          <p:cNvPicPr>
            <a:picLocks noChangeAspect="1" noChangeArrowheads="1"/>
          </p:cNvPicPr>
          <p:nvPr/>
        </p:nvPicPr>
        <p:blipFill>
          <a:blip r:embed="rId2" cstate="print"/>
          <a:stretch>
            <a:fillRect/>
          </a:stretch>
        </p:blipFill>
        <p:spPr bwMode="auto">
          <a:xfrm>
            <a:off x="6848399" y="640080"/>
            <a:ext cx="3960266" cy="5577840"/>
          </a:xfrm>
          <a:prstGeom prst="rect">
            <a:avLst/>
          </a:prstGeom>
          <a:noFill/>
        </p:spPr>
      </p:pic>
      <p:sp>
        <p:nvSpPr>
          <p:cNvPr id="4" name="Zástupný symbol pro zápatí 3">
            <a:extLst>
              <a:ext uri="{FF2B5EF4-FFF2-40B4-BE49-F238E27FC236}">
                <a16:creationId xmlns:a16="http://schemas.microsoft.com/office/drawing/2014/main" id="{2C8D3E66-3C82-8E28-A0AE-EBFAD1964907}"/>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20736927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39858D5-8AF8-4587-96C2-48D7C20452A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Svalová soustava – dolní končetina</a:t>
            </a:r>
          </a:p>
        </p:txBody>
      </p:sp>
      <p:pic>
        <p:nvPicPr>
          <p:cNvPr id="6" name="Zástupný symbol pro obsah 5">
            <a:extLst>
              <a:ext uri="{FF2B5EF4-FFF2-40B4-BE49-F238E27FC236}">
                <a16:creationId xmlns:a16="http://schemas.microsoft.com/office/drawing/2014/main" id="{299F4AE9-5531-4E48-BD9A-E916036FCA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1685" y="961812"/>
            <a:ext cx="4142028" cy="4930987"/>
          </a:xfrm>
          <a:prstGeom prst="rect">
            <a:avLst/>
          </a:prstGeom>
        </p:spPr>
      </p:pic>
      <p:sp>
        <p:nvSpPr>
          <p:cNvPr id="4" name="Zástupný symbol pro zápatí 3">
            <a:extLst>
              <a:ext uri="{FF2B5EF4-FFF2-40B4-BE49-F238E27FC236}">
                <a16:creationId xmlns:a16="http://schemas.microsoft.com/office/drawing/2014/main" id="{5ADD60D1-5338-47B0-92A2-8F3EFE141EA4}"/>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30650290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3AC7764-9531-BBE7-2228-DFC9B52A5C5F}"/>
              </a:ext>
            </a:extLst>
          </p:cNvPr>
          <p:cNvSpPr>
            <a:spLocks noGrp="1"/>
          </p:cNvSpPr>
          <p:nvPr>
            <p:ph type="title"/>
          </p:nvPr>
        </p:nvSpPr>
        <p:spPr>
          <a:xfrm>
            <a:off x="831988" y="385474"/>
            <a:ext cx="6356606" cy="1843283"/>
          </a:xfrm>
        </p:spPr>
        <p:txBody>
          <a:bodyPr>
            <a:normAutofit/>
          </a:bodyPr>
          <a:lstStyle/>
          <a:p>
            <a:r>
              <a:rPr lang="cs-CZ" sz="4000"/>
              <a:t>Tensor fasciae latae – napínač stehenní povázky</a:t>
            </a:r>
          </a:p>
        </p:txBody>
      </p:sp>
      <p:sp>
        <p:nvSpPr>
          <p:cNvPr id="3" name="Zástupný obsah 2">
            <a:extLst>
              <a:ext uri="{FF2B5EF4-FFF2-40B4-BE49-F238E27FC236}">
                <a16:creationId xmlns:a16="http://schemas.microsoft.com/office/drawing/2014/main" id="{0422E5F9-4E5B-E78F-C628-F0C73283CA53}"/>
              </a:ext>
            </a:extLst>
          </p:cNvPr>
          <p:cNvSpPr>
            <a:spLocks noGrp="1"/>
          </p:cNvSpPr>
          <p:nvPr>
            <p:ph idx="1"/>
          </p:nvPr>
        </p:nvSpPr>
        <p:spPr>
          <a:xfrm>
            <a:off x="831987" y="2400472"/>
            <a:ext cx="6358432" cy="3728615"/>
          </a:xfrm>
        </p:spPr>
        <p:txBody>
          <a:bodyPr>
            <a:normAutofit/>
          </a:bodyPr>
          <a:lstStyle/>
          <a:p>
            <a:r>
              <a:rPr lang="cs-CZ" sz="2000"/>
              <a:t>je umístěn nejventrálněji (nejvíce vpředu) a začíná při přední trn kyčelní kosti. </a:t>
            </a:r>
          </a:p>
          <a:p>
            <a:r>
              <a:rPr lang="cs-CZ" sz="2000"/>
              <a:t>Bříško zasahuje jen do horní čtvrtiny stehna, dále jde jen prostřednictvím zesílený pruh stehenní fascie a končí na zevní straně laterálního kondylu tibie. </a:t>
            </a:r>
          </a:p>
          <a:p>
            <a:r>
              <a:rPr lang="cs-CZ" sz="2000"/>
              <a:t>Pomáhá s flexí, abdukcí a vnitřní rotací kyčle. Zabezpečuje extenzi kolena při stoji. </a:t>
            </a:r>
          </a:p>
          <a:p>
            <a:endParaRPr lang="cs-CZ" sz="2000"/>
          </a:p>
        </p:txBody>
      </p:sp>
      <p:pic>
        <p:nvPicPr>
          <p:cNvPr id="5" name="Picture 2" descr="Související obrázek">
            <a:extLst>
              <a:ext uri="{FF2B5EF4-FFF2-40B4-BE49-F238E27FC236}">
                <a16:creationId xmlns:a16="http://schemas.microsoft.com/office/drawing/2014/main" id="{DBE73808-20E2-6203-11D0-2114CBA4247B}"/>
              </a:ext>
            </a:extLst>
          </p:cNvPr>
          <p:cNvPicPr>
            <a:picLocks noChangeAspect="1" noChangeArrowheads="1"/>
          </p:cNvPicPr>
          <p:nvPr/>
        </p:nvPicPr>
        <p:blipFill rotWithShape="1">
          <a:blip r:embed="rId2" cstate="print"/>
          <a:srcRect l="6674" r="1" b="1"/>
          <a:stretch/>
        </p:blipFill>
        <p:spPr bwMode="auto">
          <a:xfrm>
            <a:off x="7556409" y="557190"/>
            <a:ext cx="3995928" cy="5571896"/>
          </a:xfrm>
          <a:prstGeom prst="rect">
            <a:avLst/>
          </a:prstGeom>
          <a:noFill/>
          <a:effectLst/>
        </p:spPr>
      </p:pic>
      <p:sp>
        <p:nvSpPr>
          <p:cNvPr id="4" name="Zástupný symbol pro zápatí 3">
            <a:extLst>
              <a:ext uri="{FF2B5EF4-FFF2-40B4-BE49-F238E27FC236}">
                <a16:creationId xmlns:a16="http://schemas.microsoft.com/office/drawing/2014/main" id="{C897C6CF-CD91-9468-7335-897B3BDD07B2}"/>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20655696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symbol pro obsah 5">
            <a:extLst>
              <a:ext uri="{FF2B5EF4-FFF2-40B4-BE49-F238E27FC236}">
                <a16:creationId xmlns:a16="http://schemas.microsoft.com/office/drawing/2014/main" id="{CD577A62-2E85-4DD9-86C1-DDC1D1EFCCDB}"/>
              </a:ext>
            </a:extLst>
          </p:cNvPr>
          <p:cNvPicPr>
            <a:picLocks noChangeAspect="1"/>
          </p:cNvPicPr>
          <p:nvPr/>
        </p:nvPicPr>
        <p:blipFill rotWithShape="1">
          <a:blip r:embed="rId2">
            <a:extLst>
              <a:ext uri="{28A0092B-C50C-407E-A947-70E740481C1C}">
                <a14:useLocalDpi xmlns:a14="http://schemas.microsoft.com/office/drawing/2010/main" val="0"/>
              </a:ext>
            </a:extLst>
          </a:blip>
          <a:srcRect r="-1" b="6069"/>
          <a:stretch/>
        </p:blipFill>
        <p:spPr>
          <a:xfrm>
            <a:off x="4096511" y="392227"/>
            <a:ext cx="3995928" cy="5571896"/>
          </a:xfrm>
          <a:prstGeom prst="rect">
            <a:avLst/>
          </a:prstGeom>
          <a:effectLst/>
        </p:spPr>
      </p:pic>
      <p:sp>
        <p:nvSpPr>
          <p:cNvPr id="4" name="Zástupný symbol pro zápatí 3">
            <a:extLst>
              <a:ext uri="{FF2B5EF4-FFF2-40B4-BE49-F238E27FC236}">
                <a16:creationId xmlns:a16="http://schemas.microsoft.com/office/drawing/2014/main" id="{B57C2926-4E0B-00B5-0954-459AB88FDEF7}"/>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37081051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59" name="Rectangle 49158">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775BCE9-E441-BB4B-DA93-FE5800CD7FAF}"/>
              </a:ext>
            </a:extLst>
          </p:cNvPr>
          <p:cNvSpPr>
            <a:spLocks noGrp="1"/>
          </p:cNvSpPr>
          <p:nvPr>
            <p:ph type="title"/>
          </p:nvPr>
        </p:nvSpPr>
        <p:spPr>
          <a:xfrm>
            <a:off x="831988" y="385474"/>
            <a:ext cx="6356606" cy="1843283"/>
          </a:xfrm>
        </p:spPr>
        <p:txBody>
          <a:bodyPr>
            <a:normAutofit/>
          </a:bodyPr>
          <a:lstStyle/>
          <a:p>
            <a:r>
              <a:rPr lang="cs-CZ" sz="4000"/>
              <a:t>Biceps femoris – dvouhlavý stehenní</a:t>
            </a:r>
          </a:p>
        </p:txBody>
      </p:sp>
      <p:sp>
        <p:nvSpPr>
          <p:cNvPr id="3" name="Zástupný obsah 2">
            <a:extLst>
              <a:ext uri="{FF2B5EF4-FFF2-40B4-BE49-F238E27FC236}">
                <a16:creationId xmlns:a16="http://schemas.microsoft.com/office/drawing/2014/main" id="{5B40E021-DD4F-A8C0-00DF-B8D61AFB40EB}"/>
              </a:ext>
            </a:extLst>
          </p:cNvPr>
          <p:cNvSpPr>
            <a:spLocks noGrp="1"/>
          </p:cNvSpPr>
          <p:nvPr>
            <p:ph idx="1"/>
          </p:nvPr>
        </p:nvSpPr>
        <p:spPr>
          <a:xfrm>
            <a:off x="831987" y="2400472"/>
            <a:ext cx="6358432" cy="3728615"/>
          </a:xfrm>
        </p:spPr>
        <p:txBody>
          <a:bodyPr>
            <a:normAutofit/>
          </a:bodyPr>
          <a:lstStyle/>
          <a:p>
            <a:r>
              <a:rPr lang="cs-CZ" sz="2000"/>
              <a:t>začíná prostřednictvím caput longum dlouhá hlava začíná na sedacím hrbolu společně s poloblanitým a pološlašitým svalem  a caput breve krátká hlava začíná na stehenní kosti .</a:t>
            </a:r>
          </a:p>
          <a:p>
            <a:r>
              <a:rPr lang="cs-CZ" sz="2000"/>
              <a:t> Spojují se směrem k úponu na zevní stranu kolene, pod které se upínají na hlavičku fibuly lýtkové kosti. </a:t>
            </a:r>
          </a:p>
          <a:p>
            <a:r>
              <a:rPr lang="cs-CZ" sz="2000"/>
              <a:t>flexi kolene a pomáhají při extenzi kyčelního kloubu.</a:t>
            </a:r>
          </a:p>
          <a:p>
            <a:endParaRPr lang="cs-CZ" sz="2000"/>
          </a:p>
        </p:txBody>
      </p:sp>
      <p:sp>
        <p:nvSpPr>
          <p:cNvPr id="4" name="Zástupný symbol pro zápatí 3">
            <a:extLst>
              <a:ext uri="{FF2B5EF4-FFF2-40B4-BE49-F238E27FC236}">
                <a16:creationId xmlns:a16="http://schemas.microsoft.com/office/drawing/2014/main" id="{F7DA196D-D6AE-1FEF-0192-6F26F981169A}"/>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34865056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71" name="Rectangle 36870">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DB2CE6B-CF1C-ECF8-A439-AE6B758B9314}"/>
              </a:ext>
            </a:extLst>
          </p:cNvPr>
          <p:cNvSpPr>
            <a:spLocks noGrp="1"/>
          </p:cNvSpPr>
          <p:nvPr>
            <p:ph type="title"/>
          </p:nvPr>
        </p:nvSpPr>
        <p:spPr>
          <a:xfrm>
            <a:off x="831988" y="385474"/>
            <a:ext cx="6356606" cy="1843283"/>
          </a:xfrm>
        </p:spPr>
        <p:txBody>
          <a:bodyPr>
            <a:normAutofit/>
          </a:bodyPr>
          <a:lstStyle/>
          <a:p>
            <a:r>
              <a:rPr lang="cs-CZ" sz="4000"/>
              <a:t>Semitendinosus - pološlašitý</a:t>
            </a:r>
          </a:p>
        </p:txBody>
      </p:sp>
      <p:sp>
        <p:nvSpPr>
          <p:cNvPr id="3" name="Zástupný obsah 2">
            <a:extLst>
              <a:ext uri="{FF2B5EF4-FFF2-40B4-BE49-F238E27FC236}">
                <a16:creationId xmlns:a16="http://schemas.microsoft.com/office/drawing/2014/main" id="{553C0A5D-FD52-06A8-1579-8C754469D37E}"/>
              </a:ext>
            </a:extLst>
          </p:cNvPr>
          <p:cNvSpPr>
            <a:spLocks noGrp="1"/>
          </p:cNvSpPr>
          <p:nvPr>
            <p:ph idx="1"/>
          </p:nvPr>
        </p:nvSpPr>
        <p:spPr>
          <a:xfrm>
            <a:off x="831987" y="2400472"/>
            <a:ext cx="6358432" cy="3728615"/>
          </a:xfrm>
        </p:spPr>
        <p:txBody>
          <a:bodyPr>
            <a:normAutofit/>
          </a:bodyPr>
          <a:lstStyle/>
          <a:p>
            <a:r>
              <a:rPr lang="cs-CZ" sz="2000"/>
              <a:t>jde od sedacího hrbolu, jeho úponová šlacha zaujímá přibližně polovinu jeho délky a končí pod vnitřní stranou kolene </a:t>
            </a:r>
          </a:p>
          <a:p>
            <a:r>
              <a:rPr lang="cs-CZ" sz="2000"/>
              <a:t>Upíná se na vnitřním hrbolu kosti holenní</a:t>
            </a:r>
          </a:p>
          <a:p>
            <a:r>
              <a:rPr lang="cs-CZ" sz="2000"/>
              <a:t>flexi kolene a pomáhají při extenzi kyčelního kloubu.</a:t>
            </a:r>
          </a:p>
          <a:p>
            <a:endParaRPr lang="cs-CZ" sz="2000"/>
          </a:p>
        </p:txBody>
      </p:sp>
      <p:sp>
        <p:nvSpPr>
          <p:cNvPr id="4" name="Zástupný symbol pro zápatí 3">
            <a:extLst>
              <a:ext uri="{FF2B5EF4-FFF2-40B4-BE49-F238E27FC236}">
                <a16:creationId xmlns:a16="http://schemas.microsoft.com/office/drawing/2014/main" id="{EE7C6BB8-BCA3-BD63-BD81-27FCDCF93951}"/>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15013333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11" name="Rectangle 47110">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82ECB66-33FB-AC50-6617-7A2052F47517}"/>
              </a:ext>
            </a:extLst>
          </p:cNvPr>
          <p:cNvSpPr>
            <a:spLocks noGrp="1"/>
          </p:cNvSpPr>
          <p:nvPr>
            <p:ph type="title"/>
          </p:nvPr>
        </p:nvSpPr>
        <p:spPr>
          <a:xfrm>
            <a:off x="831988" y="385474"/>
            <a:ext cx="6356606" cy="1843283"/>
          </a:xfrm>
        </p:spPr>
        <p:txBody>
          <a:bodyPr>
            <a:normAutofit/>
          </a:bodyPr>
          <a:lstStyle/>
          <a:p>
            <a:r>
              <a:rPr lang="cs-CZ" sz="4000"/>
              <a:t>Semimembranosus - poloblanitý</a:t>
            </a:r>
          </a:p>
        </p:txBody>
      </p:sp>
      <p:sp>
        <p:nvSpPr>
          <p:cNvPr id="3" name="Zástupný obsah 2">
            <a:extLst>
              <a:ext uri="{FF2B5EF4-FFF2-40B4-BE49-F238E27FC236}">
                <a16:creationId xmlns:a16="http://schemas.microsoft.com/office/drawing/2014/main" id="{C5C5E497-5925-B41A-241E-12F079A5CB29}"/>
              </a:ext>
            </a:extLst>
          </p:cNvPr>
          <p:cNvSpPr>
            <a:spLocks noGrp="1"/>
          </p:cNvSpPr>
          <p:nvPr>
            <p:ph idx="1"/>
          </p:nvPr>
        </p:nvSpPr>
        <p:spPr>
          <a:xfrm>
            <a:off x="831987" y="2400472"/>
            <a:ext cx="6358432" cy="3728615"/>
          </a:xfrm>
        </p:spPr>
        <p:txBody>
          <a:bodyPr>
            <a:normAutofit/>
          </a:bodyPr>
          <a:lstStyle/>
          <a:p>
            <a:r>
              <a:rPr lang="cs-CZ" sz="2000"/>
              <a:t>flexi kolene a pomáhají při extenzi kyčelního kloubu.</a:t>
            </a:r>
          </a:p>
          <a:p>
            <a:r>
              <a:rPr lang="cs-CZ" sz="2000"/>
              <a:t>začíná na sedacím hrbolu plochou šlachou, která zaujímá zhruba polovinu jeho délky. </a:t>
            </a:r>
          </a:p>
          <a:p>
            <a:r>
              <a:rPr lang="cs-CZ" sz="2000"/>
              <a:t>Upíná se na vnitřní hrbol kosti holenní</a:t>
            </a:r>
          </a:p>
          <a:p>
            <a:endParaRPr lang="cs-CZ" sz="2000"/>
          </a:p>
        </p:txBody>
      </p:sp>
      <p:sp>
        <p:nvSpPr>
          <p:cNvPr id="4" name="Zástupný symbol pro zápatí 3">
            <a:extLst>
              <a:ext uri="{FF2B5EF4-FFF2-40B4-BE49-F238E27FC236}">
                <a16:creationId xmlns:a16="http://schemas.microsoft.com/office/drawing/2014/main" id="{A3275272-9D29-5216-CC67-17F65FF22F31}"/>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11184875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23" name="Rectangle 38918">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4" name="Picture 2" descr="Výsledek obrázku pro čtyřhlavý sval stehenní"/>
          <p:cNvPicPr>
            <a:picLocks noGrp="1" noChangeAspect="1" noChangeArrowheads="1"/>
          </p:cNvPicPr>
          <p:nvPr>
            <p:ph idx="1"/>
          </p:nvPr>
        </p:nvPicPr>
        <p:blipFill>
          <a:blip r:embed="rId2" cstate="print"/>
          <a:stretch>
            <a:fillRect/>
          </a:stretch>
        </p:blipFill>
        <p:spPr bwMode="auto">
          <a:xfrm>
            <a:off x="1710618" y="643468"/>
            <a:ext cx="7105737" cy="5571066"/>
          </a:xfrm>
          <a:prstGeom prst="rect">
            <a:avLst/>
          </a:prstGeom>
          <a:noFill/>
        </p:spPr>
      </p:pic>
      <p:sp>
        <p:nvSpPr>
          <p:cNvPr id="4" name="Zástupný symbol pro zápatí 3">
            <a:extLst>
              <a:ext uri="{FF2B5EF4-FFF2-40B4-BE49-F238E27FC236}">
                <a16:creationId xmlns:a16="http://schemas.microsoft.com/office/drawing/2014/main" id="{50E6338D-8CB7-E553-9645-8F9A6527A4F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
        <p:nvSpPr>
          <p:cNvPr id="38924" name="Freeform: Shape 3892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37746391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60207E-AA69-F70E-2D60-7DC536546849}"/>
              </a:ext>
            </a:extLst>
          </p:cNvPr>
          <p:cNvSpPr>
            <a:spLocks noGrp="1"/>
          </p:cNvSpPr>
          <p:nvPr>
            <p:ph type="title"/>
          </p:nvPr>
        </p:nvSpPr>
        <p:spPr>
          <a:xfrm>
            <a:off x="876694" y="774458"/>
            <a:ext cx="10439006" cy="639564"/>
          </a:xfrm>
        </p:spPr>
        <p:txBody>
          <a:bodyPr anchor="b">
            <a:normAutofit/>
          </a:bodyPr>
          <a:lstStyle/>
          <a:p>
            <a:r>
              <a:rPr lang="cs-CZ" sz="3200" dirty="0" err="1"/>
              <a:t>Quadriceps</a:t>
            </a:r>
            <a:r>
              <a:rPr lang="cs-CZ" sz="3200" dirty="0"/>
              <a:t> </a:t>
            </a:r>
            <a:r>
              <a:rPr lang="cs-CZ" sz="3200" dirty="0" err="1"/>
              <a:t>femoris</a:t>
            </a:r>
            <a:r>
              <a:rPr lang="cs-CZ" sz="3200" dirty="0"/>
              <a:t> – čtyřhlavý stehenní</a:t>
            </a:r>
          </a:p>
        </p:txBody>
      </p:sp>
      <p:sp>
        <p:nvSpPr>
          <p:cNvPr id="7" name="Zástupný obsah 6">
            <a:extLst>
              <a:ext uri="{FF2B5EF4-FFF2-40B4-BE49-F238E27FC236}">
                <a16:creationId xmlns:a16="http://schemas.microsoft.com/office/drawing/2014/main" id="{A6E0B668-F3D7-9F77-5A55-1A34C3824A37}"/>
              </a:ext>
            </a:extLst>
          </p:cNvPr>
          <p:cNvSpPr>
            <a:spLocks noGrp="1"/>
          </p:cNvSpPr>
          <p:nvPr>
            <p:ph idx="1"/>
          </p:nvPr>
        </p:nvSpPr>
        <p:spPr>
          <a:xfrm>
            <a:off x="876693" y="1687398"/>
            <a:ext cx="4876421" cy="5170602"/>
          </a:xfrm>
        </p:spPr>
        <p:txBody>
          <a:bodyPr anchor="t">
            <a:normAutofit/>
          </a:bodyPr>
          <a:lstStyle/>
          <a:p>
            <a:r>
              <a:rPr lang="cs-CZ" sz="1800" dirty="0"/>
              <a:t>Všechny složky se upínají na </a:t>
            </a:r>
            <a:r>
              <a:rPr lang="cs-CZ" sz="1800" dirty="0" err="1"/>
              <a:t>tibii</a:t>
            </a:r>
            <a:r>
              <a:rPr lang="cs-CZ" sz="1800" dirty="0"/>
              <a:t>. Díky své hlavní funkci, extenzi kolene, je tento sval důležitý pro udržování vzpřímené postavy (posturální sval). Podstatnou roli hraje při chůzi, vstávání ze sedu atd. </a:t>
            </a:r>
          </a:p>
          <a:p>
            <a:r>
              <a:rPr lang="cs-CZ" sz="1800" b="1" dirty="0"/>
              <a:t>m. </a:t>
            </a:r>
            <a:r>
              <a:rPr lang="cs-CZ" sz="1800" b="1" dirty="0" err="1"/>
              <a:t>rectus</a:t>
            </a:r>
            <a:r>
              <a:rPr lang="cs-CZ" sz="1800" b="1" dirty="0"/>
              <a:t> </a:t>
            </a:r>
            <a:r>
              <a:rPr lang="cs-CZ" sz="1800" b="1" dirty="0" err="1"/>
              <a:t>femoris</a:t>
            </a:r>
            <a:r>
              <a:rPr lang="cs-CZ" sz="1800" dirty="0"/>
              <a:t> je nejpovrchněji položený </a:t>
            </a:r>
            <a:r>
              <a:rPr lang="cs-CZ" sz="1800" dirty="0" err="1"/>
              <a:t>dvoukloubový</a:t>
            </a:r>
            <a:r>
              <a:rPr lang="cs-CZ" sz="1800" dirty="0"/>
              <a:t> sval začínající na kyčelní kosti. Provádí extenzi kolenního kloubu a pomocnou flexi kloubu kyčelního. </a:t>
            </a:r>
          </a:p>
          <a:p>
            <a:r>
              <a:rPr lang="cs-CZ" sz="1800" b="1" dirty="0"/>
              <a:t>m. </a:t>
            </a:r>
            <a:r>
              <a:rPr lang="cs-CZ" sz="1800" b="1" dirty="0" err="1"/>
              <a:t>vastus</a:t>
            </a:r>
            <a:r>
              <a:rPr lang="cs-CZ" sz="1800" b="1" dirty="0"/>
              <a:t> </a:t>
            </a:r>
            <a:r>
              <a:rPr lang="cs-CZ" sz="1800" b="1" dirty="0" err="1"/>
              <a:t>medialis</a:t>
            </a:r>
            <a:r>
              <a:rPr lang="cs-CZ" sz="1800" b="1" dirty="0"/>
              <a:t> </a:t>
            </a:r>
            <a:r>
              <a:rPr lang="cs-CZ" sz="1800" dirty="0"/>
              <a:t>začíná na zadní straně kosti stehenní a obaluje ji z vnitřní strany. Jde dopředu ke společnému úponu. </a:t>
            </a:r>
          </a:p>
          <a:p>
            <a:r>
              <a:rPr lang="cs-CZ" sz="1800" b="1" dirty="0"/>
              <a:t>m. </a:t>
            </a:r>
            <a:r>
              <a:rPr lang="cs-CZ" sz="1800" b="1" dirty="0" err="1"/>
              <a:t>vastus</a:t>
            </a:r>
            <a:r>
              <a:rPr lang="cs-CZ" sz="1800" b="1" dirty="0"/>
              <a:t> </a:t>
            </a:r>
            <a:r>
              <a:rPr lang="cs-CZ" sz="1800" b="1" dirty="0" err="1"/>
              <a:t>lateralis</a:t>
            </a:r>
            <a:r>
              <a:rPr lang="cs-CZ" sz="1800" b="1" dirty="0"/>
              <a:t> </a:t>
            </a:r>
            <a:r>
              <a:rPr lang="cs-CZ" sz="1800" dirty="0"/>
              <a:t>obaluje zase vnější stranu femuru. Začíná na zadní straně femuru, </a:t>
            </a:r>
            <a:r>
              <a:rPr lang="cs-CZ" sz="1800" dirty="0" err="1"/>
              <a:t>proximálněji</a:t>
            </a:r>
            <a:r>
              <a:rPr lang="cs-CZ" sz="1800" dirty="0"/>
              <a:t> než předchozí sval (směr nahoru, blíže ke kyčli). </a:t>
            </a:r>
          </a:p>
          <a:p>
            <a:r>
              <a:rPr lang="cs-CZ" sz="1800" b="1" dirty="0"/>
              <a:t>m. </a:t>
            </a:r>
            <a:r>
              <a:rPr lang="cs-CZ" sz="1800" b="1" dirty="0" err="1"/>
              <a:t>vastus</a:t>
            </a:r>
            <a:r>
              <a:rPr lang="cs-CZ" sz="1800" b="1" dirty="0"/>
              <a:t> </a:t>
            </a:r>
            <a:r>
              <a:rPr lang="cs-CZ" sz="1800" b="1" dirty="0" err="1"/>
              <a:t>intermedius</a:t>
            </a:r>
            <a:r>
              <a:rPr lang="cs-CZ" sz="1800" dirty="0"/>
              <a:t> začíná na přední straně femuru</a:t>
            </a:r>
          </a:p>
          <a:p>
            <a:endParaRPr lang="cs-CZ" sz="1100" dirty="0"/>
          </a:p>
        </p:txBody>
      </p:sp>
      <p:pic>
        <p:nvPicPr>
          <p:cNvPr id="41986" name="Picture 2" descr="Přímý sval stehenní"/>
          <p:cNvPicPr>
            <a:picLocks noChangeAspect="1" noChangeArrowheads="1"/>
          </p:cNvPicPr>
          <p:nvPr/>
        </p:nvPicPr>
        <p:blipFill>
          <a:blip r:embed="rId2" cstate="print"/>
          <a:stretch>
            <a:fillRect/>
          </a:stretch>
        </p:blipFill>
        <p:spPr bwMode="auto">
          <a:xfrm>
            <a:off x="6438887" y="2340222"/>
            <a:ext cx="836506" cy="3217333"/>
          </a:xfrm>
          <a:prstGeom prst="rect">
            <a:avLst/>
          </a:prstGeom>
          <a:noFill/>
        </p:spPr>
      </p:pic>
      <p:pic>
        <p:nvPicPr>
          <p:cNvPr id="41988" name="Picture 4" descr="Střední hlava 4hlavého stehenního"/>
          <p:cNvPicPr>
            <a:picLocks noChangeAspect="1" noChangeArrowheads="1"/>
          </p:cNvPicPr>
          <p:nvPr/>
        </p:nvPicPr>
        <p:blipFill>
          <a:blip r:embed="rId3" cstate="print"/>
          <a:stretch>
            <a:fillRect/>
          </a:stretch>
        </p:blipFill>
        <p:spPr bwMode="auto">
          <a:xfrm>
            <a:off x="7913285" y="2340222"/>
            <a:ext cx="965199" cy="3217333"/>
          </a:xfrm>
          <a:prstGeom prst="rect">
            <a:avLst/>
          </a:prstGeom>
          <a:noFill/>
        </p:spPr>
      </p:pic>
      <p:pic>
        <p:nvPicPr>
          <p:cNvPr id="41990" name="Picture 6" descr="Vnější a vnitřní sval stehenní"/>
          <p:cNvPicPr>
            <a:picLocks noChangeAspect="1" noChangeArrowheads="1"/>
          </p:cNvPicPr>
          <p:nvPr/>
        </p:nvPicPr>
        <p:blipFill>
          <a:blip r:embed="rId4" cstate="print"/>
          <a:stretch>
            <a:fillRect/>
          </a:stretch>
        </p:blipFill>
        <p:spPr bwMode="auto">
          <a:xfrm>
            <a:off x="9509002" y="2340222"/>
            <a:ext cx="1109979" cy="3217333"/>
          </a:xfrm>
          <a:prstGeom prst="rect">
            <a:avLst/>
          </a:prstGeom>
          <a:noFill/>
        </p:spPr>
      </p:pic>
      <p:sp>
        <p:nvSpPr>
          <p:cNvPr id="4" name="Zástupný symbol pro zápatí 3">
            <a:extLst>
              <a:ext uri="{FF2B5EF4-FFF2-40B4-BE49-F238E27FC236}">
                <a16:creationId xmlns:a16="http://schemas.microsoft.com/office/drawing/2014/main" id="{8121154F-D57C-1DEC-651F-17F0B3AC0516}"/>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grpSp>
        <p:nvGrpSpPr>
          <p:cNvPr id="41995" name="Group 41994">
            <a:extLst>
              <a:ext uri="{FF2B5EF4-FFF2-40B4-BE49-F238E27FC236}">
                <a16:creationId xmlns:a16="http://schemas.microsoft.com/office/drawing/2014/main" id="{45A96EFD-722D-8190-F43C-1B4933B96A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41996" name="Rectangle 41995">
              <a:extLst>
                <a:ext uri="{FF2B5EF4-FFF2-40B4-BE49-F238E27FC236}">
                  <a16:creationId xmlns:a16="http://schemas.microsoft.com/office/drawing/2014/main" id="{ADE25ED3-709D-D880-97AA-BD59CE68C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7" name="Rectangle 41996">
              <a:extLst>
                <a:ext uri="{FF2B5EF4-FFF2-40B4-BE49-F238E27FC236}">
                  <a16:creationId xmlns:a16="http://schemas.microsoft.com/office/drawing/2014/main" id="{18CDAEA7-BFCF-EF19-EAD7-11B02AD0D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51764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8E947-3C45-CA45-DE6F-8C5591C329C5}"/>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7E02696F-B0EC-823E-D302-A4F4365DE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4868AB3-88F6-2006-EADC-84C285614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153BD59-F166-0D55-E842-7D5D19EDEC4F}"/>
              </a:ext>
            </a:extLst>
          </p:cNvPr>
          <p:cNvSpPr>
            <a:spLocks noGrp="1"/>
          </p:cNvSpPr>
          <p:nvPr>
            <p:ph type="title"/>
          </p:nvPr>
        </p:nvSpPr>
        <p:spPr>
          <a:xfrm>
            <a:off x="637380" y="2074362"/>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Kosterní soustava – druhy kostí</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90FF1280-8876-CFE0-6D7A-DD359F885CB1}"/>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16" name="Zástupný obsah 2">
            <a:extLst>
              <a:ext uri="{FF2B5EF4-FFF2-40B4-BE49-F238E27FC236}">
                <a16:creationId xmlns:a16="http://schemas.microsoft.com/office/drawing/2014/main" id="{A75D84BE-60D7-B3C5-60D5-63582210CC4B}"/>
              </a:ext>
            </a:extLst>
          </p:cNvPr>
          <p:cNvSpPr>
            <a:spLocks noGrp="1"/>
          </p:cNvSpPr>
          <p:nvPr>
            <p:ph idx="1"/>
          </p:nvPr>
        </p:nvSpPr>
        <p:spPr>
          <a:xfrm>
            <a:off x="4357991" y="1896894"/>
            <a:ext cx="6954948" cy="4245489"/>
          </a:xfrm>
        </p:spPr>
        <p:txBody>
          <a:bodyPr>
            <a:normAutofit/>
          </a:bodyPr>
          <a:lstStyle/>
          <a:p>
            <a:pPr eaLnBrk="1" hangingPunct="1"/>
            <a:r>
              <a:rPr lang="cs-CZ" altLang="cs-CZ" sz="2000" dirty="0"/>
              <a:t>Dlouhé kosti – stehenní kost</a:t>
            </a:r>
          </a:p>
          <a:p>
            <a:pPr eaLnBrk="1" hangingPunct="1"/>
            <a:r>
              <a:rPr lang="cs-CZ" altLang="cs-CZ" sz="2000" dirty="0"/>
              <a:t>Kosti krátké – klíční kost</a:t>
            </a:r>
          </a:p>
          <a:p>
            <a:pPr eaLnBrk="1" hangingPunct="1"/>
            <a:r>
              <a:rPr lang="cs-CZ" altLang="cs-CZ" sz="2000" dirty="0"/>
              <a:t>Kosti ploché – lopatka</a:t>
            </a:r>
          </a:p>
          <a:p>
            <a:pPr eaLnBrk="1" hangingPunct="1"/>
            <a:r>
              <a:rPr lang="cs-CZ" altLang="cs-CZ" sz="2000" dirty="0"/>
              <a:t>Kosti drobné – články prstů</a:t>
            </a:r>
          </a:p>
          <a:p>
            <a:pPr eaLnBrk="1" hangingPunct="1">
              <a:buFont typeface="Arial" panose="020B0604020202020204" pitchFamily="34" charset="0"/>
              <a:buNone/>
            </a:pPr>
            <a:r>
              <a:rPr lang="cs-CZ" altLang="cs-CZ" sz="2000" i="1" dirty="0"/>
              <a:t>Střed kosti </a:t>
            </a:r>
            <a:r>
              <a:rPr lang="cs-CZ" altLang="cs-CZ" sz="2000" dirty="0"/>
              <a:t>– tělo</a:t>
            </a:r>
          </a:p>
          <a:p>
            <a:pPr eaLnBrk="1" hangingPunct="1">
              <a:buFont typeface="Arial" panose="020B0604020202020204" pitchFamily="34" charset="0"/>
              <a:buNone/>
            </a:pPr>
            <a:r>
              <a:rPr lang="cs-CZ" altLang="cs-CZ" sz="2000" i="1" dirty="0"/>
              <a:t>Konce kosti </a:t>
            </a:r>
            <a:r>
              <a:rPr lang="cs-CZ" altLang="cs-CZ" sz="2000" dirty="0"/>
              <a:t>– hlavice nebo </a:t>
            </a:r>
          </a:p>
          <a:p>
            <a:pPr eaLnBrk="1" hangingPunct="1">
              <a:buFont typeface="Arial" panose="020B0604020202020204" pitchFamily="34" charset="0"/>
              <a:buNone/>
            </a:pPr>
            <a:r>
              <a:rPr lang="cs-CZ" altLang="cs-CZ" sz="2000" dirty="0"/>
              <a:t>kloubní hrboly</a:t>
            </a:r>
          </a:p>
          <a:p>
            <a:endParaRPr lang="cs-CZ" sz="2000" dirty="0"/>
          </a:p>
        </p:txBody>
      </p:sp>
    </p:spTree>
    <p:extLst>
      <p:ext uri="{BB962C8B-B14F-4D97-AF65-F5344CB8AC3E}">
        <p14:creationId xmlns:p14="http://schemas.microsoft.com/office/powerpoint/2010/main" val="10328930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57699661-CA59-B5CB-CFF8-B9EE6A4DAED1}"/>
              </a:ext>
            </a:extLst>
          </p:cNvPr>
          <p:cNvSpPr>
            <a:spLocks noGrp="1"/>
          </p:cNvSpPr>
          <p:nvPr>
            <p:ph type="ftr" sz="quarter" idx="11"/>
          </p:nvPr>
        </p:nvSpPr>
        <p:spPr/>
        <p:txBody>
          <a:bodyPr/>
          <a:lstStyle/>
          <a:p>
            <a:r>
              <a:rPr lang="cs-CZ"/>
              <a:t>www.studiolevitas.cz</a:t>
            </a:r>
          </a:p>
        </p:txBody>
      </p:sp>
      <p:pic>
        <p:nvPicPr>
          <p:cNvPr id="39938" name="Picture 2" descr="https://upload.wikimedia.org/wikipedia/commons/3/3d/Quadriceps_3D.gif"/>
          <p:cNvPicPr>
            <a:picLocks noGrp="1" noChangeAspect="1" noChangeArrowheads="1" noCrop="1"/>
          </p:cNvPicPr>
          <p:nvPr>
            <p:ph idx="1"/>
          </p:nvPr>
        </p:nvPicPr>
        <p:blipFill>
          <a:blip r:embed="rId2" cstate="print"/>
          <a:srcRect/>
          <a:stretch>
            <a:fillRect/>
          </a:stretch>
        </p:blipFill>
        <p:spPr bwMode="auto">
          <a:xfrm>
            <a:off x="3524405" y="707010"/>
            <a:ext cx="5309697" cy="5309697"/>
          </a:xfrm>
          <a:prstGeom prst="rect">
            <a:avLst/>
          </a:prstGeom>
          <a:noFill/>
        </p:spPr>
      </p:pic>
    </p:spTree>
    <p:extLst>
      <p:ext uri="{BB962C8B-B14F-4D97-AF65-F5344CB8AC3E}">
        <p14:creationId xmlns:p14="http://schemas.microsoft.com/office/powerpoint/2010/main" val="25131567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FC7884-0DDF-3BBF-CEA0-583C0DE7CAE5}"/>
              </a:ext>
            </a:extLst>
          </p:cNvPr>
          <p:cNvSpPr>
            <a:spLocks noGrp="1"/>
          </p:cNvSpPr>
          <p:nvPr>
            <p:ph type="title"/>
          </p:nvPr>
        </p:nvSpPr>
        <p:spPr>
          <a:xfrm>
            <a:off x="876693" y="741392"/>
            <a:ext cx="5219307" cy="983714"/>
          </a:xfrm>
        </p:spPr>
        <p:txBody>
          <a:bodyPr anchor="b">
            <a:normAutofit/>
          </a:bodyPr>
          <a:lstStyle/>
          <a:p>
            <a:r>
              <a:rPr lang="cs-CZ" sz="3200" dirty="0" err="1"/>
              <a:t>Sartorius</a:t>
            </a:r>
            <a:r>
              <a:rPr lang="cs-CZ" sz="3200" dirty="0"/>
              <a:t> - krejčovský</a:t>
            </a:r>
          </a:p>
        </p:txBody>
      </p:sp>
      <p:sp>
        <p:nvSpPr>
          <p:cNvPr id="3" name="Zástupný obsah 2">
            <a:extLst>
              <a:ext uri="{FF2B5EF4-FFF2-40B4-BE49-F238E27FC236}">
                <a16:creationId xmlns:a16="http://schemas.microsoft.com/office/drawing/2014/main" id="{3955A1A8-D8A9-99AF-B107-4DB95C20BA06}"/>
              </a:ext>
            </a:extLst>
          </p:cNvPr>
          <p:cNvSpPr>
            <a:spLocks noGrp="1"/>
          </p:cNvSpPr>
          <p:nvPr>
            <p:ph idx="1"/>
          </p:nvPr>
        </p:nvSpPr>
        <p:spPr>
          <a:xfrm>
            <a:off x="876692" y="2533476"/>
            <a:ext cx="5219307" cy="3537410"/>
          </a:xfrm>
        </p:spPr>
        <p:txBody>
          <a:bodyPr anchor="t">
            <a:normAutofit/>
          </a:bodyPr>
          <a:lstStyle/>
          <a:p>
            <a:r>
              <a:rPr lang="cs-CZ" sz="2000"/>
              <a:t>je štíhlý sval začínající na přední strana kosti kyčelní, probíhá šikmo po přední straně stehna až k vnitřnímu koleni, kde se upíná na vnitřní stranu tibie - pod kolenem. Toto místo je společný úpon pro m. gracilis – útlý (sval mediální skupiny) a m. semitendinosus - pološlašitý (sval dorsální skupiny). </a:t>
            </a:r>
          </a:p>
          <a:p>
            <a:r>
              <a:rPr lang="cs-CZ" sz="2000"/>
              <a:t>Je zevním rotátorem kyčelního kloubu, jeho pomocným flexorem a také pomocným flexorem kloubu kolenního</a:t>
            </a:r>
          </a:p>
          <a:p>
            <a:endParaRPr lang="cs-CZ" sz="2000"/>
          </a:p>
        </p:txBody>
      </p:sp>
      <p:pic>
        <p:nvPicPr>
          <p:cNvPr id="40962" name="Picture 2" descr="Krejčovský sval"/>
          <p:cNvPicPr>
            <a:picLocks noChangeAspect="1" noChangeArrowheads="1"/>
          </p:cNvPicPr>
          <p:nvPr/>
        </p:nvPicPr>
        <p:blipFill>
          <a:blip r:embed="rId2" cstate="print"/>
          <a:stretch>
            <a:fillRect/>
          </a:stretch>
        </p:blipFill>
        <p:spPr bwMode="auto">
          <a:xfrm>
            <a:off x="8325766" y="787114"/>
            <a:ext cx="1637969" cy="5283772"/>
          </a:xfrm>
          <a:prstGeom prst="rect">
            <a:avLst/>
          </a:prstGeom>
          <a:noFill/>
        </p:spPr>
      </p:pic>
      <p:sp>
        <p:nvSpPr>
          <p:cNvPr id="4" name="Zástupný symbol pro zápatí 3">
            <a:extLst>
              <a:ext uri="{FF2B5EF4-FFF2-40B4-BE49-F238E27FC236}">
                <a16:creationId xmlns:a16="http://schemas.microsoft.com/office/drawing/2014/main" id="{EBDBCF5F-D21E-2864-C83F-685F0756DF29}"/>
              </a:ext>
            </a:extLst>
          </p:cNvPr>
          <p:cNvSpPr>
            <a:spLocks noGrp="1"/>
          </p:cNvSpPr>
          <p:nvPr>
            <p:ph type="ftr" sz="quarter" idx="11"/>
          </p:nvPr>
        </p:nvSpPr>
        <p:spPr>
          <a:xfrm>
            <a:off x="5514569" y="6356350"/>
            <a:ext cx="3096030" cy="365125"/>
          </a:xfrm>
        </p:spPr>
        <p:txBody>
          <a:bodyPr>
            <a:normAutofit/>
          </a:bodyPr>
          <a:lstStyle/>
          <a:p>
            <a:pPr algn="l">
              <a:spcAft>
                <a:spcPts val="600"/>
              </a:spcAft>
            </a:pPr>
            <a:r>
              <a:rPr lang="cs-CZ">
                <a:solidFill>
                  <a:schemeClr val="tx1">
                    <a:lumMod val="50000"/>
                    <a:lumOff val="50000"/>
                  </a:schemeClr>
                </a:solidFill>
              </a:rPr>
              <a:t>www.studiolevitas.cz</a:t>
            </a:r>
          </a:p>
        </p:txBody>
      </p:sp>
      <p:grpSp>
        <p:nvGrpSpPr>
          <p:cNvPr id="40967" name="Group 40966">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40968" name="Rectangle 40967">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9" name="Rectangle 40968">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74071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D5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D4757F2-C3AE-4298-9438-83525CA50CB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a:solidFill>
                  <a:srgbClr val="FFFFFF"/>
                </a:solidFill>
                <a:latin typeface="+mj-lt"/>
                <a:ea typeface="+mj-ea"/>
                <a:cs typeface="+mj-cs"/>
              </a:rPr>
              <a:t>Svalová soustava – dolní končetina – adduktory kyčle</a:t>
            </a:r>
          </a:p>
        </p:txBody>
      </p:sp>
      <p:pic>
        <p:nvPicPr>
          <p:cNvPr id="6" name="Zástupný symbol pro obsah 5">
            <a:extLst>
              <a:ext uri="{FF2B5EF4-FFF2-40B4-BE49-F238E27FC236}">
                <a16:creationId xmlns:a16="http://schemas.microsoft.com/office/drawing/2014/main" id="{99AD8D07-B314-4A58-AA16-D63490C450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5298" y="961812"/>
            <a:ext cx="2514803" cy="4930987"/>
          </a:xfrm>
          <a:prstGeom prst="rect">
            <a:avLst/>
          </a:prstGeom>
        </p:spPr>
      </p:pic>
      <p:sp>
        <p:nvSpPr>
          <p:cNvPr id="4" name="Zástupný symbol pro zápatí 3">
            <a:extLst>
              <a:ext uri="{FF2B5EF4-FFF2-40B4-BE49-F238E27FC236}">
                <a16:creationId xmlns:a16="http://schemas.microsoft.com/office/drawing/2014/main" id="{99507DA8-E766-4BBF-B036-C3C1BBF7321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19720379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E8B82A6-9F83-446A-C20F-9C76CEA4506E}"/>
              </a:ext>
            </a:extLst>
          </p:cNvPr>
          <p:cNvSpPr>
            <a:spLocks noGrp="1"/>
          </p:cNvSpPr>
          <p:nvPr>
            <p:ph type="title"/>
          </p:nvPr>
        </p:nvSpPr>
        <p:spPr>
          <a:xfrm>
            <a:off x="836679" y="723898"/>
            <a:ext cx="6002110" cy="1495425"/>
          </a:xfrm>
        </p:spPr>
        <p:txBody>
          <a:bodyPr>
            <a:normAutofit/>
          </a:bodyPr>
          <a:lstStyle/>
          <a:p>
            <a:r>
              <a:rPr lang="cs-CZ" sz="4000"/>
              <a:t>Pectineus - hřebenový</a:t>
            </a:r>
          </a:p>
        </p:txBody>
      </p:sp>
      <p:sp>
        <p:nvSpPr>
          <p:cNvPr id="1030" name="Content Placeholder 1029">
            <a:extLst>
              <a:ext uri="{FF2B5EF4-FFF2-40B4-BE49-F238E27FC236}">
                <a16:creationId xmlns:a16="http://schemas.microsoft.com/office/drawing/2014/main" id="{7BBD3083-413E-73F6-C251-F74B0CB0AD4C}"/>
              </a:ext>
            </a:extLst>
          </p:cNvPr>
          <p:cNvSpPr>
            <a:spLocks noGrp="1"/>
          </p:cNvSpPr>
          <p:nvPr>
            <p:ph idx="1"/>
          </p:nvPr>
        </p:nvSpPr>
        <p:spPr>
          <a:xfrm>
            <a:off x="836680" y="2405067"/>
            <a:ext cx="6002110" cy="3729034"/>
          </a:xfrm>
        </p:spPr>
        <p:txBody>
          <a:bodyPr>
            <a:normAutofit/>
          </a:bodyPr>
          <a:lstStyle/>
          <a:p>
            <a:r>
              <a:rPr lang="cs-CZ" sz="2400" dirty="0"/>
              <a:t>je z celé skupiny </a:t>
            </a:r>
            <a:r>
              <a:rPr lang="cs-CZ" sz="2400" dirty="0" err="1"/>
              <a:t>nejproximálněji</a:t>
            </a:r>
            <a:r>
              <a:rPr lang="cs-CZ" sz="2400" dirty="0"/>
              <a:t> (nejvýše směrem k hlavě) uložen.</a:t>
            </a:r>
          </a:p>
          <a:p>
            <a:r>
              <a:rPr lang="cs-CZ" sz="2400" dirty="0"/>
              <a:t> Začíná na kosti stydké </a:t>
            </a:r>
          </a:p>
          <a:p>
            <a:r>
              <a:rPr lang="cs-CZ" sz="2400" dirty="0"/>
              <a:t>upíná se v horní části zadní strany femuru.</a:t>
            </a:r>
          </a:p>
          <a:p>
            <a:r>
              <a:rPr lang="cs-CZ" sz="2400" dirty="0"/>
              <a:t>funkčně je adduktorem, pomáhá flexi a zevní rotaci kyčelního kloubu. </a:t>
            </a:r>
          </a:p>
          <a:p>
            <a:endParaRPr lang="en-US" sz="2000" dirty="0"/>
          </a:p>
        </p:txBody>
      </p:sp>
      <p:sp>
        <p:nvSpPr>
          <p:cNvPr id="4" name="Zástupný symbol pro zápatí 3">
            <a:extLst>
              <a:ext uri="{FF2B5EF4-FFF2-40B4-BE49-F238E27FC236}">
                <a16:creationId xmlns:a16="http://schemas.microsoft.com/office/drawing/2014/main" id="{D1ADD6C7-7ECE-616A-5189-985AA754067F}"/>
              </a:ext>
            </a:extLst>
          </p:cNvPr>
          <p:cNvSpPr>
            <a:spLocks noGrp="1"/>
          </p:cNvSpPr>
          <p:nvPr>
            <p:ph type="ftr" sz="quarter" idx="11"/>
          </p:nvPr>
        </p:nvSpPr>
        <p:spPr>
          <a:xfrm>
            <a:off x="3195473" y="6356350"/>
            <a:ext cx="3811437" cy="365125"/>
          </a:xfrm>
        </p:spPr>
        <p:txBody>
          <a:bodyPr>
            <a:normAutofit/>
          </a:bodyPr>
          <a:lstStyle/>
          <a:p>
            <a:pPr algn="l">
              <a:spcAft>
                <a:spcPts val="600"/>
              </a:spcAft>
            </a:pPr>
            <a:r>
              <a:rPr lang="cs-CZ"/>
              <a:t>www.studiolevitas.cz</a:t>
            </a:r>
          </a:p>
        </p:txBody>
      </p:sp>
      <p:pic>
        <p:nvPicPr>
          <p:cNvPr id="1026" name="Picture 2" descr="https://medicina.ronnie.cz/img/data/clanky/normal/1862_1.jpg"/>
          <p:cNvPicPr>
            <a:picLocks noChangeAspect="1" noChangeArrowheads="1"/>
          </p:cNvPicPr>
          <p:nvPr/>
        </p:nvPicPr>
        <p:blipFill rotWithShape="1">
          <a:blip r:embed="rId2" cstate="print"/>
          <a:srcRect t="56" r="-1" b="29888"/>
          <a:stretch/>
        </p:blipFill>
        <p:spPr bwMode="auto">
          <a:xfrm>
            <a:off x="7199440" y="10"/>
            <a:ext cx="4992560" cy="6857990"/>
          </a:xfrm>
          <a:prstGeom prst="rect">
            <a:avLst/>
          </a:prstGeom>
          <a:noFill/>
          <a:effectLst/>
        </p:spPr>
      </p:pic>
    </p:spTree>
    <p:extLst>
      <p:ext uri="{BB962C8B-B14F-4D97-AF65-F5344CB8AC3E}">
        <p14:creationId xmlns:p14="http://schemas.microsoft.com/office/powerpoint/2010/main" val="33006002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5" name="Rectangle 43014">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3F2525A-C292-78BC-B780-5BB9AA2A6AEA}"/>
              </a:ext>
            </a:extLst>
          </p:cNvPr>
          <p:cNvSpPr>
            <a:spLocks noGrp="1"/>
          </p:cNvSpPr>
          <p:nvPr>
            <p:ph type="title"/>
          </p:nvPr>
        </p:nvSpPr>
        <p:spPr>
          <a:xfrm>
            <a:off x="6739128" y="638089"/>
            <a:ext cx="4818888" cy="1476801"/>
          </a:xfrm>
        </p:spPr>
        <p:txBody>
          <a:bodyPr anchor="b">
            <a:normAutofit/>
          </a:bodyPr>
          <a:lstStyle/>
          <a:p>
            <a:r>
              <a:rPr lang="cs-CZ" sz="4600"/>
              <a:t>Adduktor longus – dlouhý přitahovač</a:t>
            </a:r>
          </a:p>
        </p:txBody>
      </p:sp>
      <p:pic>
        <p:nvPicPr>
          <p:cNvPr id="43010" name="Picture 2" descr="http://files.treninkprokazdeho.webnode.cz/200000060-3fa54409f5-public/dlouh%20pitahova.jpg"/>
          <p:cNvPicPr>
            <a:picLocks noChangeAspect="1" noChangeArrowheads="1"/>
          </p:cNvPicPr>
          <p:nvPr/>
        </p:nvPicPr>
        <p:blipFill>
          <a:blip r:embed="rId2" cstate="print"/>
          <a:stretch>
            <a:fillRect/>
          </a:stretch>
        </p:blipFill>
        <p:spPr bwMode="auto">
          <a:xfrm>
            <a:off x="2551633" y="640080"/>
            <a:ext cx="1617573" cy="5577840"/>
          </a:xfrm>
          <a:prstGeom prst="rect">
            <a:avLst/>
          </a:prstGeom>
          <a:noFill/>
        </p:spPr>
      </p:pic>
      <p:sp>
        <p:nvSpPr>
          <p:cNvPr id="43017"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B5D2D954-8861-F581-453C-4C4C35A3D433}"/>
              </a:ext>
            </a:extLst>
          </p:cNvPr>
          <p:cNvSpPr>
            <a:spLocks noGrp="1"/>
          </p:cNvSpPr>
          <p:nvPr>
            <p:ph idx="1"/>
          </p:nvPr>
        </p:nvSpPr>
        <p:spPr>
          <a:xfrm>
            <a:off x="6739128" y="2664886"/>
            <a:ext cx="4818888" cy="3550789"/>
          </a:xfrm>
        </p:spPr>
        <p:txBody>
          <a:bodyPr anchor="t">
            <a:normAutofit/>
          </a:bodyPr>
          <a:lstStyle/>
          <a:p>
            <a:r>
              <a:rPr lang="cs-CZ" sz="2200"/>
              <a:t>začíná na kosti stydké, mediálně (směrem ke střední linii těla) od m. pectineus (při symfýze - chrupavčitém spojení obou kostí stydkých vpředu).</a:t>
            </a:r>
          </a:p>
          <a:p>
            <a:r>
              <a:rPr lang="cs-CZ" sz="2200"/>
              <a:t> Končí ve střední části zadní strany femuru. Funkce je shodná s m. pectineus. </a:t>
            </a:r>
          </a:p>
          <a:p>
            <a:endParaRPr lang="cs-CZ" sz="2200"/>
          </a:p>
        </p:txBody>
      </p:sp>
      <p:sp>
        <p:nvSpPr>
          <p:cNvPr id="4" name="Zástupný symbol pro zápatí 3">
            <a:extLst>
              <a:ext uri="{FF2B5EF4-FFF2-40B4-BE49-F238E27FC236}">
                <a16:creationId xmlns:a16="http://schemas.microsoft.com/office/drawing/2014/main" id="{0B4CA376-995E-7078-FFD2-122C5CD07243}"/>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291840683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135" name="Rectangle 4813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7014A6C-2EC6-8B82-8B58-9413483A4267}"/>
              </a:ext>
            </a:extLst>
          </p:cNvPr>
          <p:cNvSpPr>
            <a:spLocks noGrp="1"/>
          </p:cNvSpPr>
          <p:nvPr>
            <p:ph type="title"/>
          </p:nvPr>
        </p:nvSpPr>
        <p:spPr>
          <a:xfrm>
            <a:off x="630936" y="640080"/>
            <a:ext cx="4818888" cy="1481328"/>
          </a:xfrm>
        </p:spPr>
        <p:txBody>
          <a:bodyPr anchor="b">
            <a:normAutofit/>
          </a:bodyPr>
          <a:lstStyle/>
          <a:p>
            <a:r>
              <a:rPr lang="cs-CZ" sz="5400" dirty="0" err="1"/>
              <a:t>Gracilis</a:t>
            </a:r>
            <a:r>
              <a:rPr lang="cs-CZ" sz="5400" dirty="0"/>
              <a:t> - štíhlý</a:t>
            </a:r>
          </a:p>
        </p:txBody>
      </p:sp>
      <p:sp>
        <p:nvSpPr>
          <p:cNvPr id="4813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BD128FB4-EB43-2F91-DA85-AFF01C277441}"/>
              </a:ext>
            </a:extLst>
          </p:cNvPr>
          <p:cNvSpPr>
            <a:spLocks noGrp="1"/>
          </p:cNvSpPr>
          <p:nvPr>
            <p:ph idx="1"/>
          </p:nvPr>
        </p:nvSpPr>
        <p:spPr>
          <a:xfrm>
            <a:off x="630936" y="2660904"/>
            <a:ext cx="4818888" cy="3547872"/>
          </a:xfrm>
        </p:spPr>
        <p:txBody>
          <a:bodyPr anchor="t">
            <a:normAutofit/>
          </a:bodyPr>
          <a:lstStyle/>
          <a:p>
            <a:r>
              <a:rPr lang="cs-CZ" sz="2200"/>
              <a:t>sestupuje povrchově po vnitřní straně stehna až ke svému úponu na vnitřní ploše tibie - kosti holenní (v pes anserinus = kozí nebo husí noha </a:t>
            </a:r>
          </a:p>
          <a:p>
            <a:r>
              <a:rPr lang="cs-CZ" sz="2200"/>
              <a:t>Začíná na kosti stydké blízko při symfýze. </a:t>
            </a:r>
          </a:p>
          <a:p>
            <a:r>
              <a:rPr lang="cs-CZ" sz="2200"/>
              <a:t>Jako jediný z adduktorů je dvoukloubovým svalem, takže provádí nejen addukci v kyčelním kloubu, ale pomáhá také flexi kolene. </a:t>
            </a:r>
          </a:p>
          <a:p>
            <a:endParaRPr lang="cs-CZ" sz="2200"/>
          </a:p>
        </p:txBody>
      </p:sp>
      <p:pic>
        <p:nvPicPr>
          <p:cNvPr id="48130" name="Picture 2" descr="http://files.treninkprokazdeho.webnode.cz/200000062-6a9966b92b-public/thl%20sval%20stehenn.jpg"/>
          <p:cNvPicPr>
            <a:picLocks noChangeAspect="1" noChangeArrowheads="1"/>
          </p:cNvPicPr>
          <p:nvPr/>
        </p:nvPicPr>
        <p:blipFill>
          <a:blip r:embed="rId2" cstate="print"/>
          <a:stretch>
            <a:fillRect/>
          </a:stretch>
        </p:blipFill>
        <p:spPr bwMode="auto">
          <a:xfrm>
            <a:off x="8110385" y="640080"/>
            <a:ext cx="1436293" cy="5577840"/>
          </a:xfrm>
          <a:prstGeom prst="rect">
            <a:avLst/>
          </a:prstGeom>
          <a:noFill/>
        </p:spPr>
      </p:pic>
      <p:sp>
        <p:nvSpPr>
          <p:cNvPr id="4" name="Zástupný symbol pro zápatí 3">
            <a:extLst>
              <a:ext uri="{FF2B5EF4-FFF2-40B4-BE49-F238E27FC236}">
                <a16:creationId xmlns:a16="http://schemas.microsoft.com/office/drawing/2014/main" id="{93F54DB6-1F61-523F-AEF6-7FC73B83394B}"/>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38415649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39" name="Rectangle 4403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3E09B4A-2EF4-37A2-EC45-9AFC34B6DEEE}"/>
              </a:ext>
            </a:extLst>
          </p:cNvPr>
          <p:cNvSpPr>
            <a:spLocks noGrp="1"/>
          </p:cNvSpPr>
          <p:nvPr>
            <p:ph type="title"/>
          </p:nvPr>
        </p:nvSpPr>
        <p:spPr>
          <a:xfrm>
            <a:off x="630936" y="640080"/>
            <a:ext cx="4818888" cy="1481328"/>
          </a:xfrm>
        </p:spPr>
        <p:txBody>
          <a:bodyPr anchor="b">
            <a:normAutofit fontScale="90000"/>
          </a:bodyPr>
          <a:lstStyle/>
          <a:p>
            <a:r>
              <a:rPr lang="cs-CZ" sz="5400" dirty="0" err="1"/>
              <a:t>Adductor</a:t>
            </a:r>
            <a:r>
              <a:rPr lang="cs-CZ" sz="5400" dirty="0"/>
              <a:t> brevis – krátký přitahovač</a:t>
            </a:r>
          </a:p>
        </p:txBody>
      </p:sp>
      <p:sp>
        <p:nvSpPr>
          <p:cNvPr id="4404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BFF3EBCE-FAF5-E491-D7B4-78C1F157CD48}"/>
              </a:ext>
            </a:extLst>
          </p:cNvPr>
          <p:cNvSpPr>
            <a:spLocks noGrp="1"/>
          </p:cNvSpPr>
          <p:nvPr>
            <p:ph idx="1"/>
          </p:nvPr>
        </p:nvSpPr>
        <p:spPr>
          <a:xfrm>
            <a:off x="630936" y="2660904"/>
            <a:ext cx="4818888" cy="3547872"/>
          </a:xfrm>
        </p:spPr>
        <p:txBody>
          <a:bodyPr anchor="t">
            <a:normAutofit/>
          </a:bodyPr>
          <a:lstStyle/>
          <a:p>
            <a:r>
              <a:rPr lang="cs-CZ" sz="2200"/>
              <a:t>začíná na spodním rameni kosti stydké a jde na zadní stranu stehenní kosti (na horní část), </a:t>
            </a:r>
          </a:p>
          <a:p>
            <a:r>
              <a:rPr lang="cs-CZ" sz="2200"/>
              <a:t>upíná se nad adductor longus. </a:t>
            </a:r>
          </a:p>
          <a:p>
            <a:r>
              <a:rPr lang="cs-CZ" sz="2200"/>
              <a:t>Shodná funkce s pectineem a adductorem longus - addukce kyčelního kloubu, jeho pomocná flexe a zevní rotace. </a:t>
            </a:r>
          </a:p>
          <a:p>
            <a:endParaRPr lang="cs-CZ" sz="2200"/>
          </a:p>
        </p:txBody>
      </p:sp>
      <p:pic>
        <p:nvPicPr>
          <p:cNvPr id="44034" name="Picture 2" descr="http://files.treninkprokazdeho.webnode.cz/200000061-dbe40ddd0d-public/krtk%20pitahova.jpg"/>
          <p:cNvPicPr>
            <a:picLocks noChangeAspect="1" noChangeArrowheads="1"/>
          </p:cNvPicPr>
          <p:nvPr/>
        </p:nvPicPr>
        <p:blipFill>
          <a:blip r:embed="rId2" cstate="print"/>
          <a:stretch>
            <a:fillRect/>
          </a:stretch>
        </p:blipFill>
        <p:spPr bwMode="auto">
          <a:xfrm>
            <a:off x="7503795" y="640080"/>
            <a:ext cx="2649474" cy="5577840"/>
          </a:xfrm>
          <a:prstGeom prst="rect">
            <a:avLst/>
          </a:prstGeom>
          <a:noFill/>
        </p:spPr>
      </p:pic>
      <p:sp>
        <p:nvSpPr>
          <p:cNvPr id="4" name="Zástupný symbol pro zápatí 3">
            <a:extLst>
              <a:ext uri="{FF2B5EF4-FFF2-40B4-BE49-F238E27FC236}">
                <a16:creationId xmlns:a16="http://schemas.microsoft.com/office/drawing/2014/main" id="{B06B4D4D-D47C-1816-F17A-AC53B1099321}"/>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4086748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3" name="Rectangle 4506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01BD2D2-DDC0-2C35-C8BB-630EB131E132}"/>
              </a:ext>
            </a:extLst>
          </p:cNvPr>
          <p:cNvSpPr>
            <a:spLocks noGrp="1"/>
          </p:cNvSpPr>
          <p:nvPr>
            <p:ph type="title"/>
          </p:nvPr>
        </p:nvSpPr>
        <p:spPr>
          <a:xfrm>
            <a:off x="630936" y="640080"/>
            <a:ext cx="4818888" cy="1481328"/>
          </a:xfrm>
        </p:spPr>
        <p:txBody>
          <a:bodyPr anchor="b">
            <a:normAutofit/>
          </a:bodyPr>
          <a:lstStyle/>
          <a:p>
            <a:r>
              <a:rPr lang="cs-CZ" sz="5000"/>
              <a:t>Adductor magnus – velký přitahovač</a:t>
            </a:r>
          </a:p>
        </p:txBody>
      </p:sp>
      <p:sp>
        <p:nvSpPr>
          <p:cNvPr id="4506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AC68CDBE-7490-79D4-E40F-7FC28348AB5A}"/>
              </a:ext>
            </a:extLst>
          </p:cNvPr>
          <p:cNvSpPr>
            <a:spLocks noGrp="1"/>
          </p:cNvSpPr>
          <p:nvPr>
            <p:ph idx="1"/>
          </p:nvPr>
        </p:nvSpPr>
        <p:spPr>
          <a:xfrm>
            <a:off x="630936" y="2660904"/>
            <a:ext cx="4818888" cy="3547872"/>
          </a:xfrm>
        </p:spPr>
        <p:txBody>
          <a:bodyPr anchor="t">
            <a:normAutofit/>
          </a:bodyPr>
          <a:lstStyle/>
          <a:p>
            <a:r>
              <a:rPr lang="cs-CZ" sz="2200"/>
              <a:t>je hluboko uložený mohutný sval jdoucí jako vějíř k úponu po téměř celé zadní straně stehna a i na jeho dolní část (vnitřní epicondylus). </a:t>
            </a:r>
          </a:p>
          <a:p>
            <a:r>
              <a:rPr lang="cs-CZ" sz="2200"/>
              <a:t>Začíná po celém dolním rameni kosti stydké a zasahuje až k sedacímu hrbolu (tuber ischiadicum). </a:t>
            </a:r>
          </a:p>
          <a:p>
            <a:r>
              <a:rPr lang="cs-CZ" sz="2200"/>
              <a:t>Provádí addukci a zevní rotaci kyčelního kloubu, část upnutá na epikondyl pomocnou extenzi kyčle. </a:t>
            </a:r>
          </a:p>
          <a:p>
            <a:endParaRPr lang="cs-CZ" sz="2200"/>
          </a:p>
        </p:txBody>
      </p:sp>
      <p:pic>
        <p:nvPicPr>
          <p:cNvPr id="45058" name="Picture 2" descr="http://files.treninkprokazdeho.webnode.cz/200000059-c189dc2835-public/velk%20pitahova.jpg"/>
          <p:cNvPicPr>
            <a:picLocks noChangeAspect="1" noChangeArrowheads="1"/>
          </p:cNvPicPr>
          <p:nvPr/>
        </p:nvPicPr>
        <p:blipFill>
          <a:blip r:embed="rId2" cstate="print"/>
          <a:stretch>
            <a:fillRect/>
          </a:stretch>
        </p:blipFill>
        <p:spPr bwMode="auto">
          <a:xfrm>
            <a:off x="7880299" y="640080"/>
            <a:ext cx="1896465" cy="5577840"/>
          </a:xfrm>
          <a:prstGeom prst="rect">
            <a:avLst/>
          </a:prstGeom>
          <a:noFill/>
        </p:spPr>
      </p:pic>
      <p:sp>
        <p:nvSpPr>
          <p:cNvPr id="4" name="Zástupný symbol pro zápatí 3">
            <a:extLst>
              <a:ext uri="{FF2B5EF4-FFF2-40B4-BE49-F238E27FC236}">
                <a16:creationId xmlns:a16="http://schemas.microsoft.com/office/drawing/2014/main" id="{5DB737A2-DBDB-EB20-7086-2EDAE871A26C}"/>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49894445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9031" name="Rectangle 1290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97EF473-61EC-79F0-EC2C-92132960B73D}"/>
              </a:ext>
            </a:extLst>
          </p:cNvPr>
          <p:cNvSpPr>
            <a:spLocks noGrp="1"/>
          </p:cNvSpPr>
          <p:nvPr>
            <p:ph type="title"/>
          </p:nvPr>
        </p:nvSpPr>
        <p:spPr>
          <a:xfrm>
            <a:off x="630936" y="640080"/>
            <a:ext cx="4818888" cy="1481328"/>
          </a:xfrm>
        </p:spPr>
        <p:txBody>
          <a:bodyPr anchor="b">
            <a:normAutofit/>
          </a:bodyPr>
          <a:lstStyle/>
          <a:p>
            <a:r>
              <a:rPr lang="cs-CZ" sz="5000"/>
              <a:t>Obturatorius externus</a:t>
            </a:r>
          </a:p>
        </p:txBody>
      </p:sp>
      <p:sp>
        <p:nvSpPr>
          <p:cNvPr id="12903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AFC94F7F-A8D0-6B4C-DC0B-0907352A74FB}"/>
              </a:ext>
            </a:extLst>
          </p:cNvPr>
          <p:cNvSpPr>
            <a:spLocks noGrp="1"/>
          </p:cNvSpPr>
          <p:nvPr>
            <p:ph idx="1"/>
          </p:nvPr>
        </p:nvSpPr>
        <p:spPr>
          <a:xfrm>
            <a:off x="630936" y="2660904"/>
            <a:ext cx="4818888" cy="3547872"/>
          </a:xfrm>
        </p:spPr>
        <p:txBody>
          <a:bodyPr anchor="t">
            <a:normAutofit/>
          </a:bodyPr>
          <a:lstStyle/>
          <a:p>
            <a:r>
              <a:rPr lang="cs-CZ" sz="2200"/>
              <a:t>je hluboký, nejvýše položený sval skupiny.</a:t>
            </a:r>
          </a:p>
          <a:p>
            <a:r>
              <a:rPr lang="cs-CZ" sz="2200"/>
              <a:t> Začíná od membrány, která vyplňuje otvor v kosti pánevní - foramen obturatum, a od přilehlých kostěných okrajů. </a:t>
            </a:r>
          </a:p>
          <a:p>
            <a:r>
              <a:rPr lang="cs-CZ" sz="2200"/>
              <a:t>Končí na horní části stehenní kosti (fossa trochanterica). </a:t>
            </a:r>
          </a:p>
          <a:p>
            <a:r>
              <a:rPr lang="cs-CZ" sz="2200"/>
              <a:t>Převážně rotuje zevně a pomáhá addukci. </a:t>
            </a:r>
          </a:p>
          <a:p>
            <a:endParaRPr lang="cs-CZ" sz="2200"/>
          </a:p>
        </p:txBody>
      </p:sp>
      <p:pic>
        <p:nvPicPr>
          <p:cNvPr id="129026" name="Picture 2" descr="https://medicina.ronnie.cz/img/data/clanky/normal/1862_4.jpg"/>
          <p:cNvPicPr>
            <a:picLocks noChangeAspect="1" noChangeArrowheads="1"/>
          </p:cNvPicPr>
          <p:nvPr/>
        </p:nvPicPr>
        <p:blipFill>
          <a:blip r:embed="rId2" cstate="print"/>
          <a:stretch>
            <a:fillRect/>
          </a:stretch>
        </p:blipFill>
        <p:spPr bwMode="auto">
          <a:xfrm>
            <a:off x="6099048" y="1168987"/>
            <a:ext cx="5458968" cy="4520025"/>
          </a:xfrm>
          <a:prstGeom prst="rect">
            <a:avLst/>
          </a:prstGeom>
          <a:noFill/>
        </p:spPr>
      </p:pic>
      <p:sp>
        <p:nvSpPr>
          <p:cNvPr id="4" name="Zástupný symbol pro zápatí 3">
            <a:extLst>
              <a:ext uri="{FF2B5EF4-FFF2-40B4-BE49-F238E27FC236}">
                <a16:creationId xmlns:a16="http://schemas.microsoft.com/office/drawing/2014/main" id="{55C06D05-22ED-E6A5-53ED-2F8DE4557DB0}"/>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343113489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5170" name="Picture 2" descr="https://medicina.ronnie.cz/img/data/clanky/normal/1862_5.jpg"/>
          <p:cNvPicPr>
            <a:picLocks noGrp="1" noChangeAspect="1" noChangeArrowheads="1"/>
          </p:cNvPicPr>
          <p:nvPr>
            <p:ph idx="1"/>
          </p:nvPr>
        </p:nvPicPr>
        <p:blipFill>
          <a:blip r:embed="rId2" cstate="print"/>
          <a:stretch>
            <a:fillRect/>
          </a:stretch>
        </p:blipFill>
        <p:spPr bwMode="auto">
          <a:xfrm>
            <a:off x="4515210" y="643466"/>
            <a:ext cx="3161580" cy="5571067"/>
          </a:xfrm>
          <a:prstGeom prst="rect">
            <a:avLst/>
          </a:prstGeom>
          <a:noFill/>
        </p:spPr>
      </p:pic>
      <p:sp>
        <p:nvSpPr>
          <p:cNvPr id="4" name="Zástupný symbol pro zápatí 3">
            <a:extLst>
              <a:ext uri="{FF2B5EF4-FFF2-40B4-BE49-F238E27FC236}">
                <a16:creationId xmlns:a16="http://schemas.microsoft.com/office/drawing/2014/main" id="{502704D6-E46D-108D-AB83-B9B5EE09E46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1699267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7ADDD-9B81-8DFC-7A2C-BCF16CD9AADC}"/>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42C09E55-B2CC-01FB-C7F4-261C6562B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470D9CA-0DD9-1BF4-3005-A7C233EF8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807C051-F9E9-7938-C56E-4DAA902DC86E}"/>
              </a:ext>
            </a:extLst>
          </p:cNvPr>
          <p:cNvSpPr>
            <a:spLocks noGrp="1"/>
          </p:cNvSpPr>
          <p:nvPr>
            <p:ph type="title"/>
          </p:nvPr>
        </p:nvSpPr>
        <p:spPr>
          <a:xfrm>
            <a:off x="637380" y="2074362"/>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Kosterní soustava – spojení kostí</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6990F014-B9E1-A621-5330-E2C70FAD60F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3" name="Zástupný obsah 2">
            <a:extLst>
              <a:ext uri="{FF2B5EF4-FFF2-40B4-BE49-F238E27FC236}">
                <a16:creationId xmlns:a16="http://schemas.microsoft.com/office/drawing/2014/main" id="{9EBA2582-A839-EAC6-2AE3-67C9039C71DE}"/>
              </a:ext>
            </a:extLst>
          </p:cNvPr>
          <p:cNvSpPr>
            <a:spLocks noGrp="1"/>
          </p:cNvSpPr>
          <p:nvPr>
            <p:ph idx="1"/>
          </p:nvPr>
        </p:nvSpPr>
        <p:spPr>
          <a:xfrm>
            <a:off x="4274781" y="1210265"/>
            <a:ext cx="7032172" cy="5511210"/>
          </a:xfrm>
        </p:spPr>
        <p:txBody>
          <a:bodyPr>
            <a:normAutofit/>
          </a:bodyPr>
          <a:lstStyle/>
          <a:p>
            <a:r>
              <a:rPr lang="cs-CZ" altLang="cs-CZ" sz="2000" dirty="0"/>
              <a:t>Slouží k pohyblivosti kostí</a:t>
            </a:r>
          </a:p>
          <a:p>
            <a:r>
              <a:rPr lang="cs-CZ" altLang="cs-CZ" sz="2000" dirty="0"/>
              <a:t>Spojení plynulé (pevné) – pojivem</a:t>
            </a:r>
          </a:p>
          <a:p>
            <a:pPr>
              <a:buFontTx/>
              <a:buChar char="-"/>
            </a:pPr>
            <a:r>
              <a:rPr lang="cs-CZ" altLang="cs-CZ" sz="2000" dirty="0"/>
              <a:t>Vazivem (např. kolem obratlů)</a:t>
            </a:r>
          </a:p>
          <a:p>
            <a:pPr>
              <a:buFontTx/>
              <a:buChar char="-"/>
            </a:pPr>
            <a:r>
              <a:rPr lang="cs-CZ" altLang="cs-CZ" sz="2000" dirty="0"/>
              <a:t>Chrupavkou (např. sternum, spojení stydké kosti, meziobratlové destičky)</a:t>
            </a:r>
          </a:p>
          <a:p>
            <a:pPr>
              <a:buFontTx/>
              <a:buChar char="-"/>
            </a:pPr>
            <a:r>
              <a:rPr lang="cs-CZ" altLang="cs-CZ" sz="2000" dirty="0"/>
              <a:t>Kostí (např. jednotlivé části pánve)</a:t>
            </a:r>
          </a:p>
          <a:p>
            <a:r>
              <a:rPr lang="cs-CZ" altLang="cs-CZ" sz="2000" dirty="0"/>
              <a:t>Spojení dotykem (pohyblivé) – kloub</a:t>
            </a:r>
          </a:p>
          <a:p>
            <a:r>
              <a:rPr lang="cs-CZ" altLang="cs-CZ" sz="2000" dirty="0"/>
              <a:t>Největší pružnost máme v předškolním věku a v období puberty, kdy je možné vyvolat i pohyby přesahující běžný fyziologický rozsah</a:t>
            </a:r>
          </a:p>
          <a:p>
            <a:endParaRPr lang="cs-CZ" sz="2000" dirty="0"/>
          </a:p>
        </p:txBody>
      </p:sp>
    </p:spTree>
    <p:extLst>
      <p:ext uri="{BB962C8B-B14F-4D97-AF65-F5344CB8AC3E}">
        <p14:creationId xmlns:p14="http://schemas.microsoft.com/office/powerpoint/2010/main" val="72481518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F8461-4100-20B5-4BC1-B3AAD4B7C63E}"/>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DB015141-8E68-57BB-39DA-F5DF66B47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66C1E0A-4844-844F-06E3-1CBCA6EBA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BD63661-76EB-8A17-11EA-923EDE611ECF}"/>
              </a:ext>
            </a:extLst>
          </p:cNvPr>
          <p:cNvSpPr>
            <a:spLocks noGrp="1"/>
          </p:cNvSpPr>
          <p:nvPr>
            <p:ph type="title"/>
          </p:nvPr>
        </p:nvSpPr>
        <p:spPr>
          <a:xfrm>
            <a:off x="637380" y="2074362"/>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Ventrální svaly bérce</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C1FC4BDE-FEE1-2C9F-17AC-1DF82A07F70F}"/>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7" name="Zástupný obsah 2">
            <a:extLst>
              <a:ext uri="{FF2B5EF4-FFF2-40B4-BE49-F238E27FC236}">
                <a16:creationId xmlns:a16="http://schemas.microsoft.com/office/drawing/2014/main" id="{04DF669D-96A2-DE1E-C345-1B397C443D20}"/>
              </a:ext>
            </a:extLst>
          </p:cNvPr>
          <p:cNvSpPr>
            <a:spLocks noGrp="1"/>
          </p:cNvSpPr>
          <p:nvPr>
            <p:ph idx="1"/>
          </p:nvPr>
        </p:nvSpPr>
        <p:spPr>
          <a:xfrm>
            <a:off x="3969356" y="1983287"/>
            <a:ext cx="7326686" cy="2800350"/>
          </a:xfrm>
        </p:spPr>
        <p:txBody>
          <a:bodyPr/>
          <a:lstStyle/>
          <a:p>
            <a:r>
              <a:rPr lang="cs-CZ" dirty="0"/>
              <a:t>Svaly přední skupiny působí jako extensory nohy a prstů, </a:t>
            </a:r>
            <a:r>
              <a:rPr lang="cs-CZ" dirty="0" err="1"/>
              <a:t>supinátory</a:t>
            </a:r>
            <a:r>
              <a:rPr lang="cs-CZ" dirty="0"/>
              <a:t> nohy (inverze). </a:t>
            </a:r>
          </a:p>
          <a:p>
            <a:r>
              <a:rPr lang="cs-CZ" dirty="0"/>
              <a:t>Svaly této skupiny leží na přední straně bérce, laterálně od </a:t>
            </a:r>
            <a:r>
              <a:rPr lang="cs-CZ" dirty="0" err="1"/>
              <a:t>tibie</a:t>
            </a:r>
            <a:r>
              <a:rPr lang="cs-CZ" dirty="0"/>
              <a:t> </a:t>
            </a:r>
          </a:p>
          <a:p>
            <a:r>
              <a:rPr lang="cs-CZ" dirty="0"/>
              <a:t>V dolní části bérce přecházejí v dlouhé šlachy jdoucí k úponům. </a:t>
            </a:r>
          </a:p>
          <a:p>
            <a:endParaRPr lang="cs-CZ" dirty="0"/>
          </a:p>
        </p:txBody>
      </p:sp>
    </p:spTree>
    <p:extLst>
      <p:ext uri="{BB962C8B-B14F-4D97-AF65-F5344CB8AC3E}">
        <p14:creationId xmlns:p14="http://schemas.microsoft.com/office/powerpoint/2010/main" val="6874011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62E33-E4C7-3876-891B-A7EC737D2D9B}"/>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1D701F9A-0C70-7C40-DFF7-F7C7446CF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E3AB7A2-2D6D-CB83-2235-6D9425EE4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25532A7-6CBB-48F3-725B-B2E0A96C089C}"/>
              </a:ext>
            </a:extLst>
          </p:cNvPr>
          <p:cNvSpPr>
            <a:spLocks noGrp="1"/>
          </p:cNvSpPr>
          <p:nvPr>
            <p:ph type="title"/>
          </p:nvPr>
        </p:nvSpPr>
        <p:spPr>
          <a:xfrm>
            <a:off x="637380" y="2074362"/>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Přední sval holenní</a:t>
            </a:r>
            <a:br>
              <a:rPr lang="cs-CZ" sz="2600" kern="1200" dirty="0">
                <a:solidFill>
                  <a:srgbClr val="FFFFFF"/>
                </a:solidFill>
                <a:latin typeface="+mj-lt"/>
                <a:ea typeface="+mj-ea"/>
                <a:cs typeface="+mj-cs"/>
              </a:rPr>
            </a:br>
            <a:r>
              <a:rPr lang="cs-CZ" sz="2600" kern="1200" dirty="0">
                <a:solidFill>
                  <a:srgbClr val="FFFFFF"/>
                </a:solidFill>
                <a:latin typeface="+mj-lt"/>
                <a:ea typeface="+mj-ea"/>
                <a:cs typeface="+mj-cs"/>
              </a:rPr>
              <a:t>-</a:t>
            </a:r>
            <a:br>
              <a:rPr lang="cs-CZ" sz="2600" kern="1200" dirty="0">
                <a:solidFill>
                  <a:srgbClr val="FFFFFF"/>
                </a:solidFill>
                <a:latin typeface="+mj-lt"/>
                <a:ea typeface="+mj-ea"/>
                <a:cs typeface="+mj-cs"/>
              </a:rPr>
            </a:br>
            <a:r>
              <a:rPr lang="cs-CZ" sz="2600" kern="1200" dirty="0" err="1">
                <a:solidFill>
                  <a:srgbClr val="FFFFFF"/>
                </a:solidFill>
                <a:latin typeface="+mj-lt"/>
                <a:ea typeface="+mj-ea"/>
                <a:cs typeface="+mj-cs"/>
              </a:rPr>
              <a:t>Tibialis</a:t>
            </a:r>
            <a:r>
              <a:rPr lang="cs-CZ" sz="2600" kern="1200" dirty="0">
                <a:solidFill>
                  <a:srgbClr val="FFFFFF"/>
                </a:solidFill>
                <a:latin typeface="+mj-lt"/>
                <a:ea typeface="+mj-ea"/>
                <a:cs typeface="+mj-cs"/>
              </a:rPr>
              <a:t> </a:t>
            </a:r>
            <a:r>
              <a:rPr lang="cs-CZ" sz="2600" kern="1200" dirty="0" err="1">
                <a:solidFill>
                  <a:srgbClr val="FFFFFF"/>
                </a:solidFill>
                <a:latin typeface="+mj-lt"/>
                <a:ea typeface="+mj-ea"/>
                <a:cs typeface="+mj-cs"/>
              </a:rPr>
              <a:t>anterior</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FCD13BE4-6616-5486-6C81-329F7018F407}"/>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6" name="Zástupný symbol pro obsah 2"/>
          <p:cNvSpPr txBox="1">
            <a:spLocks/>
          </p:cNvSpPr>
          <p:nvPr/>
        </p:nvSpPr>
        <p:spPr>
          <a:xfrm>
            <a:off x="3581428" y="983456"/>
            <a:ext cx="619125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t>Začíná na </a:t>
            </a:r>
            <a:r>
              <a:rPr lang="cs-CZ" dirty="0" err="1"/>
              <a:t>tibii</a:t>
            </a:r>
            <a:r>
              <a:rPr lang="cs-CZ" dirty="0"/>
              <a:t>, upíná se na drobné kůstky chodidla (klínovitá kost – os </a:t>
            </a:r>
            <a:r>
              <a:rPr lang="cs-CZ" dirty="0" err="1"/>
              <a:t>cuneiforme</a:t>
            </a:r>
            <a:r>
              <a:rPr lang="cs-CZ" dirty="0"/>
              <a:t> a 1. metatars)</a:t>
            </a:r>
          </a:p>
          <a:p>
            <a:endParaRPr lang="cs-CZ" dirty="0"/>
          </a:p>
          <a:p>
            <a:r>
              <a:rPr lang="cs-CZ" dirty="0"/>
              <a:t>Funkce: Dorzální flexe nohy a inverze. Provádí dorzální flexi nohy (pohyb za hřbetem) a inverzi (složený pohyb z </a:t>
            </a:r>
            <a:r>
              <a:rPr lang="cs-CZ" dirty="0" err="1"/>
              <a:t>platnární</a:t>
            </a:r>
            <a:r>
              <a:rPr lang="cs-CZ" dirty="0"/>
              <a:t> flexe a supinace). Významně se podílí na udržení klenby nožní. </a:t>
            </a:r>
          </a:p>
        </p:txBody>
      </p:sp>
      <p:pic>
        <p:nvPicPr>
          <p:cNvPr id="49154" name="Picture 2" descr="http://files.treninkprokazdeho.webnode.cz/200000083-097480a6e4-public/pedn%20sval%20holenn.jpg"/>
          <p:cNvPicPr>
            <a:picLocks noChangeAspect="1" noChangeArrowheads="1"/>
          </p:cNvPicPr>
          <p:nvPr/>
        </p:nvPicPr>
        <p:blipFill>
          <a:blip r:embed="rId2" cstate="print"/>
          <a:srcRect/>
          <a:stretch>
            <a:fillRect/>
          </a:stretch>
        </p:blipFill>
        <p:spPr bwMode="auto">
          <a:xfrm>
            <a:off x="9964373" y="136525"/>
            <a:ext cx="1331027" cy="6655134"/>
          </a:xfrm>
          <a:prstGeom prst="rect">
            <a:avLst/>
          </a:prstGeom>
          <a:noFill/>
        </p:spPr>
      </p:pic>
    </p:spTree>
    <p:extLst>
      <p:ext uri="{BB962C8B-B14F-4D97-AF65-F5344CB8AC3E}">
        <p14:creationId xmlns:p14="http://schemas.microsoft.com/office/powerpoint/2010/main" val="12642544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7FAF0-90EB-61A3-7DAD-06004FDF2614}"/>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51B5C34E-4947-7503-0DF8-DDDFE843C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E67FC69-C442-01EB-363E-FC1CC1963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422A6DC-1226-9876-61FD-4FDE79634D80}"/>
              </a:ext>
            </a:extLst>
          </p:cNvPr>
          <p:cNvSpPr>
            <a:spLocks noGrp="1"/>
          </p:cNvSpPr>
          <p:nvPr>
            <p:ph type="title"/>
          </p:nvPr>
        </p:nvSpPr>
        <p:spPr>
          <a:xfrm>
            <a:off x="637380" y="2074362"/>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Dlouhý natahovač prstů</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DE85302E-EA7B-5DB5-B85C-643815E2314A}"/>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3" name="Zástupný symbol pro obsah 2"/>
          <p:cNvSpPr>
            <a:spLocks noGrp="1"/>
          </p:cNvSpPr>
          <p:nvPr>
            <p:ph idx="1"/>
          </p:nvPr>
        </p:nvSpPr>
        <p:spPr>
          <a:xfrm>
            <a:off x="3710907" y="2166980"/>
            <a:ext cx="5991225" cy="2022391"/>
          </a:xfrm>
        </p:spPr>
        <p:txBody>
          <a:bodyPr/>
          <a:lstStyle/>
          <a:p>
            <a:r>
              <a:rPr lang="cs-CZ" dirty="0"/>
              <a:t>Začíná na </a:t>
            </a:r>
            <a:r>
              <a:rPr lang="cs-CZ" dirty="0" err="1"/>
              <a:t>tibii</a:t>
            </a:r>
            <a:r>
              <a:rPr lang="cs-CZ" dirty="0"/>
              <a:t> a fibule, </a:t>
            </a:r>
            <a:r>
              <a:rPr lang="cs-CZ" dirty="0" err="1"/>
              <a:t>upína</a:t>
            </a:r>
            <a:r>
              <a:rPr lang="cs-CZ" dirty="0"/>
              <a:t> se na konečný článek 2. až 5. prstce. </a:t>
            </a:r>
          </a:p>
          <a:p>
            <a:r>
              <a:rPr lang="cs-CZ" dirty="0" err="1"/>
              <a:t>Fukce</a:t>
            </a:r>
            <a:r>
              <a:rPr lang="cs-CZ" dirty="0"/>
              <a:t>: Dorzální flexor hlezenního kloubu, extenzor nohy a prstců</a:t>
            </a:r>
          </a:p>
        </p:txBody>
      </p:sp>
      <p:pic>
        <p:nvPicPr>
          <p:cNvPr id="136194" name="Picture 2" descr="https://medicina.ronnie.cz/img/data/clanky/normal/2017_2.jpg"/>
          <p:cNvPicPr>
            <a:picLocks noChangeAspect="1" noChangeArrowheads="1"/>
          </p:cNvPicPr>
          <p:nvPr/>
        </p:nvPicPr>
        <p:blipFill>
          <a:blip r:embed="rId2" cstate="print"/>
          <a:srcRect l="1" r="-381" b="3262"/>
          <a:stretch>
            <a:fillRect/>
          </a:stretch>
        </p:blipFill>
        <p:spPr bwMode="auto">
          <a:xfrm>
            <a:off x="9702132" y="801297"/>
            <a:ext cx="2126702" cy="5083937"/>
          </a:xfrm>
          <a:prstGeom prst="rect">
            <a:avLst/>
          </a:prstGeom>
          <a:noFill/>
        </p:spPr>
      </p:pic>
    </p:spTree>
    <p:extLst>
      <p:ext uri="{BB962C8B-B14F-4D97-AF65-F5344CB8AC3E}">
        <p14:creationId xmlns:p14="http://schemas.microsoft.com/office/powerpoint/2010/main" val="293647026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AC685-0DB3-9BA7-38D3-6C9D13518FC3}"/>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77950D81-6BBD-DFDA-7E3F-F85BBBC3F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D78EB99-42DA-5C01-22A3-7697B83C5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69B7BAA-FE33-D2B6-B2D7-27A4AEC533F0}"/>
              </a:ext>
            </a:extLst>
          </p:cNvPr>
          <p:cNvSpPr>
            <a:spLocks noGrp="1"/>
          </p:cNvSpPr>
          <p:nvPr>
            <p:ph type="title"/>
          </p:nvPr>
        </p:nvSpPr>
        <p:spPr>
          <a:xfrm>
            <a:off x="637380" y="2074362"/>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Dlouhý natahovač palce</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58D75357-65E1-CC39-84DE-D7B1D48AA03F}"/>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7" name="Zástupný symbol pro obsah 2"/>
          <p:cNvSpPr txBox="1">
            <a:spLocks/>
          </p:cNvSpPr>
          <p:nvPr/>
        </p:nvSpPr>
        <p:spPr>
          <a:xfrm>
            <a:off x="4027114" y="2403207"/>
            <a:ext cx="5067059" cy="1990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t>začíná na fibule, upíná se na hřbetní stranu končeného článku palce</a:t>
            </a:r>
          </a:p>
          <a:p>
            <a:r>
              <a:rPr lang="cs-CZ" dirty="0"/>
              <a:t>Funkce: dorzální flexor palce</a:t>
            </a:r>
          </a:p>
        </p:txBody>
      </p:sp>
      <p:pic>
        <p:nvPicPr>
          <p:cNvPr id="138242" name="Picture 2" descr="https://medicina.ronnie.cz/img/data/clanky/normal/2017_3.jpg"/>
          <p:cNvPicPr>
            <a:picLocks noChangeAspect="1" noChangeArrowheads="1"/>
          </p:cNvPicPr>
          <p:nvPr/>
        </p:nvPicPr>
        <p:blipFill>
          <a:blip r:embed="rId2" cstate="print"/>
          <a:srcRect r="1079" b="2934"/>
          <a:stretch>
            <a:fillRect/>
          </a:stretch>
        </p:blipFill>
        <p:spPr bwMode="auto">
          <a:xfrm>
            <a:off x="8892178" y="1208612"/>
            <a:ext cx="3089183" cy="4112418"/>
          </a:xfrm>
          <a:prstGeom prst="rect">
            <a:avLst/>
          </a:prstGeom>
          <a:noFill/>
        </p:spPr>
      </p:pic>
    </p:spTree>
    <p:extLst>
      <p:ext uri="{BB962C8B-B14F-4D97-AF65-F5344CB8AC3E}">
        <p14:creationId xmlns:p14="http://schemas.microsoft.com/office/powerpoint/2010/main" val="18598075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Laterální skupina svalů bérce</a:t>
            </a:r>
          </a:p>
        </p:txBody>
      </p:sp>
      <p:sp>
        <p:nvSpPr>
          <p:cNvPr id="3" name="Zástupný symbol pro obsah 2"/>
          <p:cNvSpPr>
            <a:spLocks noGrp="1"/>
          </p:cNvSpPr>
          <p:nvPr>
            <p:ph idx="1"/>
          </p:nvPr>
        </p:nvSpPr>
        <p:spPr/>
        <p:txBody>
          <a:bodyPr/>
          <a:lstStyle/>
          <a:p>
            <a:r>
              <a:rPr lang="cs-CZ" dirty="0"/>
              <a:t>Funkčně provádějí pronaci (everzi) a </a:t>
            </a:r>
          </a:p>
          <a:p>
            <a:r>
              <a:rPr lang="cs-CZ" dirty="0"/>
              <a:t>pomáhají flexi nohy. </a:t>
            </a:r>
          </a:p>
          <a:p>
            <a:r>
              <a:rPr lang="cs-CZ" dirty="0"/>
              <a:t>Oba svaly začínají na laterální ploše fibuly, v dolní části bérce se mění jen v dlouhé šlachy jdoucí za zevním kotníkem k úponům.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Dlouhý sval lýtkový</a:t>
            </a:r>
            <a:br>
              <a:rPr lang="cs-CZ" dirty="0"/>
            </a:br>
            <a:r>
              <a:rPr lang="cs-CZ" dirty="0"/>
              <a:t>mm. </a:t>
            </a:r>
            <a:r>
              <a:rPr lang="cs-CZ" dirty="0" err="1"/>
              <a:t>Peroneus</a:t>
            </a:r>
            <a:r>
              <a:rPr lang="cs-CZ" dirty="0"/>
              <a:t> </a:t>
            </a:r>
            <a:r>
              <a:rPr lang="cs-CZ" dirty="0" err="1"/>
              <a:t>longus</a:t>
            </a:r>
            <a:endParaRPr lang="cs-CZ" dirty="0"/>
          </a:p>
        </p:txBody>
      </p:sp>
      <p:sp>
        <p:nvSpPr>
          <p:cNvPr id="3" name="Zástupný symbol pro obsah 2"/>
          <p:cNvSpPr>
            <a:spLocks noGrp="1"/>
          </p:cNvSpPr>
          <p:nvPr>
            <p:ph idx="1"/>
          </p:nvPr>
        </p:nvSpPr>
        <p:spPr>
          <a:xfrm>
            <a:off x="1981200" y="1600201"/>
            <a:ext cx="5770984" cy="4525963"/>
          </a:xfrm>
        </p:spPr>
        <p:txBody>
          <a:bodyPr>
            <a:normAutofit lnSpcReduction="10000"/>
          </a:bodyPr>
          <a:lstStyle/>
          <a:p>
            <a:r>
              <a:rPr lang="cs-CZ" dirty="0"/>
              <a:t>začíná od horní části fibuly, </a:t>
            </a:r>
          </a:p>
          <a:p>
            <a:r>
              <a:rPr lang="cs-CZ" dirty="0"/>
              <a:t>pak jde šlachou za zevním kotníkem, stáčí se pod nohu a </a:t>
            </a:r>
          </a:p>
          <a:p>
            <a:r>
              <a:rPr lang="cs-CZ" dirty="0"/>
              <a:t>končí na vnitřní (palcové) straně chodidla při úponu m. </a:t>
            </a:r>
            <a:r>
              <a:rPr lang="cs-CZ" dirty="0" err="1"/>
              <a:t>tibialis</a:t>
            </a:r>
            <a:r>
              <a:rPr lang="cs-CZ" dirty="0"/>
              <a:t> </a:t>
            </a:r>
            <a:r>
              <a:rPr lang="cs-CZ" dirty="0" err="1"/>
              <a:t>anterior</a:t>
            </a:r>
            <a:r>
              <a:rPr lang="cs-CZ" dirty="0"/>
              <a:t> (os </a:t>
            </a:r>
            <a:r>
              <a:rPr lang="cs-CZ" dirty="0" err="1"/>
              <a:t>cuneiforme</a:t>
            </a:r>
            <a:r>
              <a:rPr lang="cs-CZ" dirty="0"/>
              <a:t> (klínová) </a:t>
            </a:r>
            <a:r>
              <a:rPr lang="cs-CZ" dirty="0" err="1"/>
              <a:t>mediale</a:t>
            </a:r>
            <a:r>
              <a:rPr lang="cs-CZ" dirty="0"/>
              <a:t> a 1. </a:t>
            </a:r>
            <a:r>
              <a:rPr lang="cs-CZ" dirty="0" err="1"/>
              <a:t>metatars</a:t>
            </a:r>
            <a:r>
              <a:rPr lang="cs-CZ" dirty="0"/>
              <a:t>). </a:t>
            </a:r>
          </a:p>
          <a:p>
            <a:r>
              <a:rPr lang="cs-CZ" dirty="0"/>
              <a:t>Funkce: everze nohy (vytáčí nohu malíkovou hranou nahoru), pomocná plantární flexe. Udržuje klenbu nožní. </a:t>
            </a:r>
          </a:p>
        </p:txBody>
      </p:sp>
      <p:pic>
        <p:nvPicPr>
          <p:cNvPr id="50178" name="Picture 2" descr="Související obrázek"/>
          <p:cNvPicPr>
            <a:picLocks noChangeAspect="1" noChangeArrowheads="1"/>
          </p:cNvPicPr>
          <p:nvPr/>
        </p:nvPicPr>
        <p:blipFill>
          <a:blip r:embed="rId2" cstate="print"/>
          <a:srcRect/>
          <a:stretch>
            <a:fillRect/>
          </a:stretch>
        </p:blipFill>
        <p:spPr bwMode="auto">
          <a:xfrm>
            <a:off x="7680176" y="1628801"/>
            <a:ext cx="3214690" cy="5100641"/>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Krátký sval lýtkový</a:t>
            </a:r>
            <a:br>
              <a:rPr lang="cs-CZ" dirty="0"/>
            </a:br>
            <a:r>
              <a:rPr lang="cs-CZ" dirty="0"/>
              <a:t>mm. </a:t>
            </a:r>
            <a:r>
              <a:rPr lang="cs-CZ" dirty="0" err="1"/>
              <a:t>Peroneus</a:t>
            </a:r>
            <a:r>
              <a:rPr lang="cs-CZ" dirty="0"/>
              <a:t> </a:t>
            </a:r>
            <a:r>
              <a:rPr lang="cs-CZ" dirty="0" err="1"/>
              <a:t>brevis</a:t>
            </a:r>
            <a:endParaRPr lang="cs-CZ" dirty="0"/>
          </a:p>
        </p:txBody>
      </p:sp>
      <p:sp>
        <p:nvSpPr>
          <p:cNvPr id="3" name="Zástupný symbol pro obsah 2"/>
          <p:cNvSpPr>
            <a:spLocks noGrp="1"/>
          </p:cNvSpPr>
          <p:nvPr>
            <p:ph idx="1"/>
          </p:nvPr>
        </p:nvSpPr>
        <p:spPr>
          <a:xfrm>
            <a:off x="1981200" y="1600201"/>
            <a:ext cx="5626968" cy="4525963"/>
          </a:xfrm>
        </p:spPr>
        <p:txBody>
          <a:bodyPr>
            <a:normAutofit/>
          </a:bodyPr>
          <a:lstStyle/>
          <a:p>
            <a:r>
              <a:rPr lang="cs-CZ" dirty="0"/>
              <a:t>je zčásti kryt </a:t>
            </a:r>
            <a:r>
              <a:rPr lang="cs-CZ" dirty="0" err="1"/>
              <a:t>peroneus</a:t>
            </a:r>
            <a:r>
              <a:rPr lang="cs-CZ" dirty="0"/>
              <a:t> </a:t>
            </a:r>
            <a:r>
              <a:rPr lang="cs-CZ" dirty="0" err="1"/>
              <a:t>longus</a:t>
            </a:r>
            <a:r>
              <a:rPr lang="cs-CZ" dirty="0"/>
              <a:t>, </a:t>
            </a:r>
          </a:p>
          <a:p>
            <a:r>
              <a:rPr lang="cs-CZ" dirty="0"/>
              <a:t>začíná při dolní části fibuly a jde s ním za zevní kotník. </a:t>
            </a:r>
          </a:p>
          <a:p>
            <a:r>
              <a:rPr lang="cs-CZ" dirty="0"/>
              <a:t>Končí však na zevní straně nohy (malíkový </a:t>
            </a:r>
            <a:r>
              <a:rPr lang="cs-CZ" dirty="0" err="1"/>
              <a:t>metatars</a:t>
            </a:r>
            <a:r>
              <a:rPr lang="cs-CZ" dirty="0"/>
              <a:t>), nepodchází pod chodidlem na vnitřní stranu jako výše uvedený </a:t>
            </a:r>
            <a:r>
              <a:rPr lang="cs-CZ" dirty="0" err="1"/>
              <a:t>peroneus</a:t>
            </a:r>
            <a:r>
              <a:rPr lang="cs-CZ" dirty="0"/>
              <a:t> </a:t>
            </a:r>
            <a:r>
              <a:rPr lang="cs-CZ" dirty="0" err="1"/>
              <a:t>longus</a:t>
            </a:r>
            <a:r>
              <a:rPr lang="cs-CZ" dirty="0"/>
              <a:t>. </a:t>
            </a:r>
          </a:p>
          <a:p>
            <a:r>
              <a:rPr lang="cs-CZ" dirty="0"/>
              <a:t>Provádí everzi (vytočení malíku nahoru) nohy a pomocnou plantární flexi. </a:t>
            </a:r>
          </a:p>
        </p:txBody>
      </p:sp>
      <p:pic>
        <p:nvPicPr>
          <p:cNvPr id="39938" name="Picture 2" descr="https://medicina.ronnie.cz/img/data/clanky/normal/2017_5.jpg"/>
          <p:cNvPicPr>
            <a:picLocks noChangeAspect="1" noChangeArrowheads="1"/>
          </p:cNvPicPr>
          <p:nvPr/>
        </p:nvPicPr>
        <p:blipFill>
          <a:blip r:embed="rId2" cstate="print"/>
          <a:srcRect/>
          <a:stretch>
            <a:fillRect/>
          </a:stretch>
        </p:blipFill>
        <p:spPr bwMode="auto">
          <a:xfrm>
            <a:off x="7464152" y="1772816"/>
            <a:ext cx="2857500" cy="4533900"/>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Dorzální skupina svalů bérce</a:t>
            </a:r>
          </a:p>
        </p:txBody>
      </p:sp>
      <p:sp>
        <p:nvSpPr>
          <p:cNvPr id="3" name="Zástupný symbol pro obsah 2"/>
          <p:cNvSpPr>
            <a:spLocks noGrp="1"/>
          </p:cNvSpPr>
          <p:nvPr>
            <p:ph idx="1"/>
          </p:nvPr>
        </p:nvSpPr>
        <p:spPr/>
        <p:txBody>
          <a:bodyPr/>
          <a:lstStyle/>
          <a:p>
            <a:r>
              <a:rPr lang="cs-CZ" dirty="0"/>
              <a:t>Svaly zadní skupiny provádějí flexi nohy a prstů. </a:t>
            </a:r>
          </a:p>
          <a:p>
            <a:r>
              <a:rPr lang="cs-CZ" dirty="0"/>
              <a:t>dělí se na povrchovou a hlubokou vrstvu.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triceps </a:t>
            </a:r>
            <a:r>
              <a:rPr lang="cs-CZ" i="1" dirty="0" err="1"/>
              <a:t>surae</a:t>
            </a:r>
            <a:r>
              <a:rPr lang="cs-CZ" i="1" dirty="0"/>
              <a:t> (trojhlavý sval lýtkový)</a:t>
            </a:r>
            <a:endParaRPr lang="cs-CZ" dirty="0"/>
          </a:p>
        </p:txBody>
      </p:sp>
      <p:sp>
        <p:nvSpPr>
          <p:cNvPr id="3" name="Zástupný symbol pro obsah 2"/>
          <p:cNvSpPr>
            <a:spLocks noGrp="1"/>
          </p:cNvSpPr>
          <p:nvPr>
            <p:ph idx="1"/>
          </p:nvPr>
        </p:nvSpPr>
        <p:spPr/>
        <p:txBody>
          <a:bodyPr>
            <a:normAutofit lnSpcReduction="10000"/>
          </a:bodyPr>
          <a:lstStyle/>
          <a:p>
            <a:r>
              <a:rPr lang="cs-CZ" dirty="0"/>
              <a:t>zahrnuje povrchovou složku zvanou m. </a:t>
            </a:r>
            <a:r>
              <a:rPr lang="cs-CZ" dirty="0" err="1"/>
              <a:t>gastrocnemius</a:t>
            </a:r>
            <a:r>
              <a:rPr lang="cs-CZ" dirty="0"/>
              <a:t> (s hlavami </a:t>
            </a:r>
            <a:r>
              <a:rPr lang="cs-CZ" dirty="0" err="1"/>
              <a:t>caput</a:t>
            </a:r>
            <a:r>
              <a:rPr lang="cs-CZ" dirty="0"/>
              <a:t> </a:t>
            </a:r>
            <a:r>
              <a:rPr lang="cs-CZ" dirty="0" err="1"/>
              <a:t>mediale</a:t>
            </a:r>
            <a:r>
              <a:rPr lang="cs-CZ" dirty="0"/>
              <a:t> a </a:t>
            </a:r>
            <a:r>
              <a:rPr lang="cs-CZ" dirty="0" err="1"/>
              <a:t>caput</a:t>
            </a:r>
            <a:r>
              <a:rPr lang="cs-CZ" dirty="0"/>
              <a:t> </a:t>
            </a:r>
            <a:r>
              <a:rPr lang="cs-CZ" dirty="0" err="1"/>
              <a:t>laterale</a:t>
            </a:r>
            <a:r>
              <a:rPr lang="cs-CZ" dirty="0"/>
              <a:t>) a</a:t>
            </a:r>
          </a:p>
          <a:p>
            <a:r>
              <a:rPr lang="cs-CZ" dirty="0"/>
              <a:t> hlubokou složku m. </a:t>
            </a:r>
            <a:r>
              <a:rPr lang="cs-CZ" dirty="0" err="1"/>
              <a:t>soleus</a:t>
            </a:r>
            <a:r>
              <a:rPr lang="cs-CZ" dirty="0"/>
              <a:t>. </a:t>
            </a:r>
          </a:p>
          <a:p>
            <a:r>
              <a:rPr lang="cs-CZ" dirty="0"/>
              <a:t>Sval jako celek se upíná mohutnou šlachou (</a:t>
            </a:r>
            <a:r>
              <a:rPr lang="cs-CZ" dirty="0" err="1"/>
              <a:t>tendo</a:t>
            </a:r>
            <a:r>
              <a:rPr lang="cs-CZ" dirty="0"/>
              <a:t> </a:t>
            </a:r>
            <a:r>
              <a:rPr lang="cs-CZ" dirty="0" err="1"/>
              <a:t>Achillis</a:t>
            </a:r>
            <a:r>
              <a:rPr lang="cs-CZ" dirty="0"/>
              <a:t>) na patní kost a je plantárním flexorem nohy (pohyb nohy špičkou dolů), zdvíhá tělo při chůzi.</a:t>
            </a:r>
          </a:p>
          <a:p>
            <a:r>
              <a:rPr lang="cs-CZ" i="1" dirty="0"/>
              <a:t>M. </a:t>
            </a:r>
            <a:r>
              <a:rPr lang="cs-CZ" i="1" dirty="0" err="1"/>
              <a:t>gastrocnemius</a:t>
            </a:r>
            <a:r>
              <a:rPr lang="cs-CZ" dirty="0"/>
              <a:t> je </a:t>
            </a:r>
            <a:r>
              <a:rPr lang="cs-CZ" dirty="0" err="1"/>
              <a:t>dvoukloubovým</a:t>
            </a:r>
            <a:r>
              <a:rPr lang="cs-CZ" dirty="0"/>
              <a:t> svalem, neboť začíná již na spodní části kosti stehenní (oba kondyly femuru), takže překlenuje kolenní kloub. Bříška obou hlav jsou patrná na reliéfu lýtka. </a:t>
            </a:r>
          </a:p>
          <a:p>
            <a:r>
              <a:rPr lang="cs-CZ" dirty="0"/>
              <a:t>Funkčně se zapojuje navíc jako pomocný flexor kolena.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M. </a:t>
            </a:r>
            <a:r>
              <a:rPr lang="cs-CZ" dirty="0" err="1"/>
              <a:t>gastrocnemius</a:t>
            </a:r>
            <a:endParaRPr lang="cs-CZ" dirty="0"/>
          </a:p>
        </p:txBody>
      </p:sp>
      <p:sp>
        <p:nvSpPr>
          <p:cNvPr id="3" name="Zástupný symbol pro obsah 2"/>
          <p:cNvSpPr>
            <a:spLocks noGrp="1"/>
          </p:cNvSpPr>
          <p:nvPr>
            <p:ph idx="1"/>
          </p:nvPr>
        </p:nvSpPr>
        <p:spPr/>
        <p:txBody>
          <a:bodyPr/>
          <a:lstStyle/>
          <a:p>
            <a:pPr>
              <a:buNone/>
            </a:pPr>
            <a:endParaRPr lang="cs-CZ" dirty="0"/>
          </a:p>
        </p:txBody>
      </p:sp>
      <p:pic>
        <p:nvPicPr>
          <p:cNvPr id="38914" name="Picture 2" descr="https://medicina.ronnie.cz/img/data/clanky/normal/2037_1.jpg"/>
          <p:cNvPicPr>
            <a:picLocks noChangeAspect="1" noChangeArrowheads="1"/>
          </p:cNvPicPr>
          <p:nvPr/>
        </p:nvPicPr>
        <p:blipFill>
          <a:blip r:embed="rId2" cstate="print"/>
          <a:srcRect/>
          <a:stretch>
            <a:fillRect/>
          </a:stretch>
        </p:blipFill>
        <p:spPr bwMode="auto">
          <a:xfrm>
            <a:off x="5807968" y="1844824"/>
            <a:ext cx="2857500" cy="475297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87" name="Rectangle 2458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9" name="Rectangle 2458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D5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F7BFEBB-5A05-8CC4-F844-A7CFD0C05C7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Kloub</a:t>
            </a:r>
          </a:p>
        </p:txBody>
      </p:sp>
      <p:pic>
        <p:nvPicPr>
          <p:cNvPr id="24582" name="Picture 6" descr="Výsledek obrázku pro kloub popis">
            <a:extLst>
              <a:ext uri="{FF2B5EF4-FFF2-40B4-BE49-F238E27FC236}">
                <a16:creationId xmlns:a16="http://schemas.microsoft.com/office/drawing/2014/main" id="{1DD4C3E9-4DCB-69DF-40DD-00DD221A42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87251" y="961812"/>
            <a:ext cx="4890897" cy="4930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27CDB49B-26A3-784B-1501-0B922736DA2C}"/>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42711033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a:t>M. </a:t>
            </a:r>
            <a:r>
              <a:rPr lang="cs-CZ" i="1" dirty="0" err="1"/>
              <a:t>soleus</a:t>
            </a:r>
            <a:r>
              <a:rPr lang="cs-CZ" dirty="0"/>
              <a:t> </a:t>
            </a:r>
          </a:p>
        </p:txBody>
      </p:sp>
      <p:sp>
        <p:nvSpPr>
          <p:cNvPr id="3" name="Zástupný symbol pro obsah 2"/>
          <p:cNvSpPr>
            <a:spLocks noGrp="1"/>
          </p:cNvSpPr>
          <p:nvPr>
            <p:ph idx="1"/>
          </p:nvPr>
        </p:nvSpPr>
        <p:spPr>
          <a:xfrm>
            <a:off x="1981200" y="1600201"/>
            <a:ext cx="5410944" cy="4525963"/>
          </a:xfrm>
        </p:spPr>
        <p:txBody>
          <a:bodyPr>
            <a:normAutofit/>
          </a:bodyPr>
          <a:lstStyle/>
          <a:p>
            <a:r>
              <a:rPr lang="cs-CZ" dirty="0"/>
              <a:t>jde od horních partií </a:t>
            </a:r>
            <a:r>
              <a:rPr lang="cs-CZ" dirty="0" err="1"/>
              <a:t>tibie</a:t>
            </a:r>
            <a:r>
              <a:rPr lang="cs-CZ" dirty="0"/>
              <a:t> a fibuly krytý předchozím svalem. </a:t>
            </a:r>
          </a:p>
          <a:p>
            <a:r>
              <a:rPr lang="cs-CZ" dirty="0"/>
              <a:t>Testovacím pohybem na svalovou sílu je u něj plantární flexe nohy při pokrčeném kolenu, pro m. </a:t>
            </a:r>
            <a:r>
              <a:rPr lang="cs-CZ" dirty="0" err="1"/>
              <a:t>gastrocnemius</a:t>
            </a:r>
            <a:r>
              <a:rPr lang="cs-CZ" dirty="0"/>
              <a:t> je jím plantární flexe nohy při nataženém kolenu. </a:t>
            </a:r>
          </a:p>
        </p:txBody>
      </p:sp>
      <p:pic>
        <p:nvPicPr>
          <p:cNvPr id="142338" name="Picture 2" descr="https://medicina.ronnie.cz/img/data/clanky/normal/2037_2.jpg"/>
          <p:cNvPicPr>
            <a:picLocks noChangeAspect="1" noChangeArrowheads="1"/>
          </p:cNvPicPr>
          <p:nvPr/>
        </p:nvPicPr>
        <p:blipFill>
          <a:blip r:embed="rId2" cstate="print"/>
          <a:srcRect/>
          <a:stretch>
            <a:fillRect/>
          </a:stretch>
        </p:blipFill>
        <p:spPr bwMode="auto">
          <a:xfrm>
            <a:off x="7248128" y="428198"/>
            <a:ext cx="3865612" cy="6429803"/>
          </a:xfrm>
          <a:prstGeom prst="rect">
            <a:avLst/>
          </a:prstGeo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err="1"/>
              <a:t>Musculus</a:t>
            </a:r>
            <a:r>
              <a:rPr lang="cs-CZ" i="1" dirty="0"/>
              <a:t> </a:t>
            </a:r>
            <a:r>
              <a:rPr lang="cs-CZ" i="1" dirty="0" err="1"/>
              <a:t>popliteus</a:t>
            </a:r>
            <a:r>
              <a:rPr lang="cs-CZ" i="1" dirty="0"/>
              <a:t> (sval zákolenní)</a:t>
            </a:r>
            <a:r>
              <a:rPr lang="cs-CZ" dirty="0"/>
              <a:t> </a:t>
            </a:r>
          </a:p>
        </p:txBody>
      </p:sp>
      <p:sp>
        <p:nvSpPr>
          <p:cNvPr id="3" name="Zástupný symbol pro obsah 2"/>
          <p:cNvSpPr>
            <a:spLocks noGrp="1"/>
          </p:cNvSpPr>
          <p:nvPr>
            <p:ph idx="1"/>
          </p:nvPr>
        </p:nvSpPr>
        <p:spPr/>
        <p:txBody>
          <a:bodyPr>
            <a:normAutofit/>
          </a:bodyPr>
          <a:lstStyle/>
          <a:p>
            <a:r>
              <a:rPr lang="cs-CZ" dirty="0"/>
              <a:t>Hluboká vrstva</a:t>
            </a:r>
          </a:p>
          <a:p>
            <a:r>
              <a:rPr lang="cs-CZ" dirty="0"/>
              <a:t>patří funkčně ke kloubu kolennímu a jde zadem přes tento kloub od vnější strany femuru na vnitřní stranu bérce </a:t>
            </a:r>
          </a:p>
          <a:p>
            <a:r>
              <a:rPr lang="cs-CZ" dirty="0"/>
              <a:t>končí na </a:t>
            </a:r>
            <a:r>
              <a:rPr lang="cs-CZ" dirty="0" err="1"/>
              <a:t>tibii</a:t>
            </a:r>
            <a:r>
              <a:rPr lang="cs-CZ" dirty="0"/>
              <a:t>. </a:t>
            </a:r>
          </a:p>
          <a:p>
            <a:r>
              <a:rPr lang="cs-CZ" dirty="0"/>
              <a:t>Provádí flexi kolena a vnitřní rotaci bérce při ohnutém kolenu (minimální pohyb). </a:t>
            </a:r>
          </a:p>
          <a:p>
            <a:r>
              <a:rPr lang="cs-CZ" dirty="0"/>
              <a:t>Ovlivňuje pohyb laterálního (zevního) menisku při pohybu kolena.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43362" name="Picture 2" descr="https://medicina.ronnie.cz/img/data/clanky/normal/2037_4.jpg"/>
          <p:cNvPicPr>
            <a:picLocks noChangeAspect="1" noChangeArrowheads="1"/>
          </p:cNvPicPr>
          <p:nvPr/>
        </p:nvPicPr>
        <p:blipFill>
          <a:blip r:embed="rId2" cstate="print"/>
          <a:srcRect/>
          <a:stretch>
            <a:fillRect/>
          </a:stretch>
        </p:blipFill>
        <p:spPr bwMode="auto">
          <a:xfrm>
            <a:off x="3359696" y="476673"/>
            <a:ext cx="6457900" cy="5855163"/>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1981200" y="332657"/>
            <a:ext cx="8229600" cy="5793507"/>
          </a:xfrm>
        </p:spPr>
        <p:txBody>
          <a:bodyPr/>
          <a:lstStyle/>
          <a:p>
            <a:r>
              <a:rPr lang="cs-CZ" dirty="0"/>
              <a:t>Tyto  tři svaly se vzájemně kříží na bérci a </a:t>
            </a:r>
            <a:r>
              <a:rPr lang="cs-CZ" dirty="0" err="1"/>
              <a:t>plantě</a:t>
            </a:r>
            <a:r>
              <a:rPr lang="cs-CZ" dirty="0"/>
              <a:t> (ploska nohy), jejich šlachy probíhají za vnitřním kotníkem</a:t>
            </a:r>
          </a:p>
        </p:txBody>
      </p:sp>
      <p:pic>
        <p:nvPicPr>
          <p:cNvPr id="145410" name="Picture 2" descr="https://medicina.ronnie.cz/img/data/clanky/normal/2037_5.jpg"/>
          <p:cNvPicPr>
            <a:picLocks noChangeAspect="1" noChangeArrowheads="1"/>
          </p:cNvPicPr>
          <p:nvPr/>
        </p:nvPicPr>
        <p:blipFill>
          <a:blip r:embed="rId2" cstate="print"/>
          <a:srcRect/>
          <a:stretch>
            <a:fillRect/>
          </a:stretch>
        </p:blipFill>
        <p:spPr bwMode="auto">
          <a:xfrm>
            <a:off x="4151784" y="2266550"/>
            <a:ext cx="5089748" cy="4292356"/>
          </a:xfrm>
          <a:prstGeom prst="rect">
            <a:avLst/>
          </a:prstGeo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a:t>
            </a:r>
            <a:r>
              <a:rPr lang="cs-CZ" i="1" dirty="0" err="1"/>
              <a:t>tibialis</a:t>
            </a:r>
            <a:r>
              <a:rPr lang="cs-CZ" i="1" dirty="0"/>
              <a:t> </a:t>
            </a:r>
            <a:r>
              <a:rPr lang="cs-CZ" i="1" dirty="0" err="1"/>
              <a:t>posterior</a:t>
            </a:r>
            <a:r>
              <a:rPr lang="cs-CZ" i="1" dirty="0"/>
              <a:t> (zadní sval holenní)</a:t>
            </a:r>
            <a:r>
              <a:rPr lang="cs-CZ" dirty="0"/>
              <a:t> </a:t>
            </a:r>
          </a:p>
        </p:txBody>
      </p:sp>
      <p:sp>
        <p:nvSpPr>
          <p:cNvPr id="3" name="Zástupný symbol pro obsah 2"/>
          <p:cNvSpPr>
            <a:spLocks noGrp="1"/>
          </p:cNvSpPr>
          <p:nvPr>
            <p:ph idx="1"/>
          </p:nvPr>
        </p:nvSpPr>
        <p:spPr/>
        <p:txBody>
          <a:bodyPr/>
          <a:lstStyle/>
          <a:p>
            <a:r>
              <a:rPr lang="cs-CZ" dirty="0"/>
              <a:t>začíná při </a:t>
            </a:r>
            <a:r>
              <a:rPr lang="cs-CZ" dirty="0" err="1"/>
              <a:t>tibii</a:t>
            </a:r>
            <a:r>
              <a:rPr lang="cs-CZ" dirty="0"/>
              <a:t> a fibule, jeho šlacha pokračuje za vnitřní kotník a končí na drobných kůstkách nohy při palcové straně (os </a:t>
            </a:r>
            <a:r>
              <a:rPr lang="cs-CZ" dirty="0" err="1"/>
              <a:t>naviculare</a:t>
            </a:r>
            <a:r>
              <a:rPr lang="cs-CZ" dirty="0"/>
              <a:t> – kost člunková, </a:t>
            </a:r>
            <a:r>
              <a:rPr lang="cs-CZ" dirty="0" err="1"/>
              <a:t>ossa</a:t>
            </a:r>
            <a:r>
              <a:rPr lang="cs-CZ" dirty="0"/>
              <a:t> </a:t>
            </a:r>
            <a:r>
              <a:rPr lang="cs-CZ" dirty="0" err="1"/>
              <a:t>cuneiformia</a:t>
            </a:r>
            <a:r>
              <a:rPr lang="cs-CZ" dirty="0"/>
              <a:t> – klínová kost). </a:t>
            </a:r>
          </a:p>
          <a:p>
            <a:r>
              <a:rPr lang="cs-CZ" dirty="0"/>
              <a:t>Funkce: plantární flexe nohy a inverze (zvedání nohy za palcem nahoru). </a:t>
            </a:r>
          </a:p>
          <a:p>
            <a:r>
              <a:rPr lang="cs-CZ" dirty="0"/>
              <a:t>Podporuje podélnou klenbu nožní. </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46434" name="Picture 2" descr="https://medicina.ronnie.cz/img/data/clanky/normal/2037_6.jpg"/>
          <p:cNvPicPr>
            <a:picLocks noChangeAspect="1" noChangeArrowheads="1"/>
          </p:cNvPicPr>
          <p:nvPr/>
        </p:nvPicPr>
        <p:blipFill>
          <a:blip r:embed="rId2" cstate="print"/>
          <a:srcRect/>
          <a:stretch>
            <a:fillRect/>
          </a:stretch>
        </p:blipFill>
        <p:spPr bwMode="auto">
          <a:xfrm>
            <a:off x="4799856" y="-50896"/>
            <a:ext cx="2769096" cy="6908896"/>
          </a:xfrm>
          <a:prstGeom prst="rect">
            <a:avLst/>
          </a:prstGeo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flexor </a:t>
            </a:r>
            <a:r>
              <a:rPr lang="cs-CZ" i="1" dirty="0" err="1"/>
              <a:t>digitorum</a:t>
            </a:r>
            <a:r>
              <a:rPr lang="cs-CZ" i="1" dirty="0"/>
              <a:t> </a:t>
            </a:r>
            <a:r>
              <a:rPr lang="cs-CZ" i="1" dirty="0" err="1"/>
              <a:t>longus</a:t>
            </a:r>
            <a:r>
              <a:rPr lang="cs-CZ" i="1" dirty="0"/>
              <a:t> (dlouhý ohýbač prstů)</a:t>
            </a:r>
            <a:r>
              <a:rPr lang="cs-CZ" dirty="0"/>
              <a:t> </a:t>
            </a:r>
          </a:p>
        </p:txBody>
      </p:sp>
      <p:sp>
        <p:nvSpPr>
          <p:cNvPr id="3" name="Zástupný symbol pro obsah 2"/>
          <p:cNvSpPr>
            <a:spLocks noGrp="1"/>
          </p:cNvSpPr>
          <p:nvPr>
            <p:ph idx="1"/>
          </p:nvPr>
        </p:nvSpPr>
        <p:spPr>
          <a:xfrm>
            <a:off x="1981200" y="1600200"/>
            <a:ext cx="8229600" cy="4997152"/>
          </a:xfrm>
        </p:spPr>
        <p:txBody>
          <a:bodyPr>
            <a:normAutofit/>
          </a:bodyPr>
          <a:lstStyle/>
          <a:p>
            <a:r>
              <a:rPr lang="cs-CZ" dirty="0"/>
              <a:t>nalezneme na vnitřní straně bérce, začíná při </a:t>
            </a:r>
            <a:r>
              <a:rPr lang="cs-CZ" dirty="0" err="1"/>
              <a:t>tibii</a:t>
            </a:r>
            <a:r>
              <a:rPr lang="cs-CZ" dirty="0"/>
              <a:t> a jeho šlacha je umístěna také za vnitřním kotníkem. Posléze se štěpí ve čtyři šlachy jdoucí ke konečným článkům 2. - 5. prstu (každá ještě probíhá rozštěpem šlachy m. flexor </a:t>
            </a:r>
            <a:r>
              <a:rPr lang="cs-CZ" dirty="0" err="1"/>
              <a:t>digitorum</a:t>
            </a:r>
            <a:r>
              <a:rPr lang="cs-CZ" dirty="0"/>
              <a:t> </a:t>
            </a:r>
            <a:r>
              <a:rPr lang="cs-CZ" dirty="0" err="1"/>
              <a:t>brevis</a:t>
            </a:r>
            <a:r>
              <a:rPr lang="cs-CZ" dirty="0"/>
              <a:t> - malým ohýbačem prstů umístěným na chodidle - podobně jako na ruce). </a:t>
            </a:r>
          </a:p>
          <a:p>
            <a:r>
              <a:rPr lang="cs-CZ" dirty="0"/>
              <a:t>Provádí flexi prstů a nohy, tiskne prsty k zemi při odvíjení plosky za chůze.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48482" name="Picture 2" descr="https://medicina.ronnie.cz/img/data/clanky/normal/2037_7.jpg"/>
          <p:cNvPicPr>
            <a:picLocks noChangeAspect="1" noChangeArrowheads="1"/>
          </p:cNvPicPr>
          <p:nvPr/>
        </p:nvPicPr>
        <p:blipFill>
          <a:blip r:embed="rId2" cstate="print"/>
          <a:srcRect/>
          <a:stretch>
            <a:fillRect/>
          </a:stretch>
        </p:blipFill>
        <p:spPr bwMode="auto">
          <a:xfrm>
            <a:off x="5015880" y="128764"/>
            <a:ext cx="2697088" cy="6729236"/>
          </a:xfrm>
          <a:prstGeom prst="rect">
            <a:avLst/>
          </a:prstGeom>
          <a:noFill/>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a:t>
            </a:r>
            <a:r>
              <a:rPr lang="cs-CZ" i="1" dirty="0" err="1"/>
              <a:t>tibialis</a:t>
            </a:r>
            <a:r>
              <a:rPr lang="cs-CZ" i="1" dirty="0"/>
              <a:t> </a:t>
            </a:r>
            <a:r>
              <a:rPr lang="cs-CZ" i="1" dirty="0" err="1"/>
              <a:t>posterior</a:t>
            </a:r>
            <a:r>
              <a:rPr lang="cs-CZ" i="1" dirty="0"/>
              <a:t> (zadní sval holenní)</a:t>
            </a:r>
            <a:r>
              <a:rPr lang="cs-CZ" dirty="0"/>
              <a:t> </a:t>
            </a:r>
          </a:p>
        </p:txBody>
      </p:sp>
      <p:sp>
        <p:nvSpPr>
          <p:cNvPr id="3" name="Zástupný symbol pro obsah 2"/>
          <p:cNvSpPr>
            <a:spLocks noGrp="1"/>
          </p:cNvSpPr>
          <p:nvPr>
            <p:ph idx="1"/>
          </p:nvPr>
        </p:nvSpPr>
        <p:spPr/>
        <p:txBody>
          <a:bodyPr/>
          <a:lstStyle/>
          <a:p>
            <a:r>
              <a:rPr lang="cs-CZ" dirty="0"/>
              <a:t>začíná při </a:t>
            </a:r>
            <a:r>
              <a:rPr lang="cs-CZ" dirty="0" err="1"/>
              <a:t>tibii</a:t>
            </a:r>
            <a:r>
              <a:rPr lang="cs-CZ" dirty="0"/>
              <a:t> a fibule, jeho šlacha pokračuje za vnitřní kotník a končí na drobných kůstkách nohy při palcové straně (os </a:t>
            </a:r>
            <a:r>
              <a:rPr lang="cs-CZ" dirty="0" err="1"/>
              <a:t>naviculare</a:t>
            </a:r>
            <a:r>
              <a:rPr lang="cs-CZ" dirty="0"/>
              <a:t> – kost člunková, </a:t>
            </a:r>
            <a:r>
              <a:rPr lang="cs-CZ" dirty="0" err="1"/>
              <a:t>ossa</a:t>
            </a:r>
            <a:r>
              <a:rPr lang="cs-CZ" dirty="0"/>
              <a:t> </a:t>
            </a:r>
            <a:r>
              <a:rPr lang="cs-CZ" dirty="0" err="1"/>
              <a:t>cuneiformia</a:t>
            </a:r>
            <a:r>
              <a:rPr lang="cs-CZ" dirty="0"/>
              <a:t> – klínová kost). </a:t>
            </a:r>
          </a:p>
          <a:p>
            <a:r>
              <a:rPr lang="cs-CZ" dirty="0"/>
              <a:t>Funkce: plantární flexe nohy a inverze (zvedání nohy za palcem nahoru). </a:t>
            </a:r>
          </a:p>
          <a:p>
            <a:r>
              <a:rPr lang="cs-CZ" dirty="0"/>
              <a:t>Podporuje podélnou klenbu nožní.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46434" name="Picture 2" descr="https://medicina.ronnie.cz/img/data/clanky/normal/2037_6.jpg"/>
          <p:cNvPicPr>
            <a:picLocks noChangeAspect="1" noChangeArrowheads="1"/>
          </p:cNvPicPr>
          <p:nvPr/>
        </p:nvPicPr>
        <p:blipFill>
          <a:blip r:embed="rId2" cstate="print"/>
          <a:srcRect/>
          <a:stretch>
            <a:fillRect/>
          </a:stretch>
        </p:blipFill>
        <p:spPr bwMode="auto">
          <a:xfrm>
            <a:off x="4799856" y="-50896"/>
            <a:ext cx="2769096" cy="690889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1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4" name="Picture 2" descr="http://player.slideplayer.cz/16/4870000/data/images/img10.jpg">
            <a:extLst>
              <a:ext uri="{FF2B5EF4-FFF2-40B4-BE49-F238E27FC236}">
                <a16:creationId xmlns:a16="http://schemas.microsoft.com/office/drawing/2014/main" id="{F75AD636-32EB-14D1-4CED-8F06DEC746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3" r="-1" b="-1"/>
          <a:stretch/>
        </p:blipFill>
        <p:spPr bwMode="auto">
          <a:xfrm>
            <a:off x="-1" y="-2"/>
            <a:ext cx="5410198" cy="68580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5611" name="Rectangle 256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842ADB6-C39E-7565-1573-71843D7DA2DC}"/>
              </a:ext>
            </a:extLst>
          </p:cNvPr>
          <p:cNvSpPr>
            <a:spLocks noGrp="1"/>
          </p:cNvSpPr>
          <p:nvPr>
            <p:ph type="title"/>
          </p:nvPr>
        </p:nvSpPr>
        <p:spPr>
          <a:xfrm>
            <a:off x="6115317" y="405685"/>
            <a:ext cx="5464968" cy="1559301"/>
          </a:xfrm>
        </p:spPr>
        <p:txBody>
          <a:bodyPr>
            <a:normAutofit/>
          </a:bodyPr>
          <a:lstStyle/>
          <a:p>
            <a:r>
              <a:rPr lang="cs-CZ" sz="4000"/>
              <a:t>Kloubní chrupavka</a:t>
            </a:r>
          </a:p>
        </p:txBody>
      </p:sp>
      <p:sp>
        <p:nvSpPr>
          <p:cNvPr id="3" name="Zástupný obsah 2">
            <a:extLst>
              <a:ext uri="{FF2B5EF4-FFF2-40B4-BE49-F238E27FC236}">
                <a16:creationId xmlns:a16="http://schemas.microsoft.com/office/drawing/2014/main" id="{77C6C5AD-2F9C-49E4-9F5E-F55A5103350C}"/>
              </a:ext>
            </a:extLst>
          </p:cNvPr>
          <p:cNvSpPr>
            <a:spLocks noGrp="1"/>
          </p:cNvSpPr>
          <p:nvPr>
            <p:ph idx="1"/>
          </p:nvPr>
        </p:nvSpPr>
        <p:spPr>
          <a:xfrm>
            <a:off x="6115317" y="2743200"/>
            <a:ext cx="5247340" cy="3496878"/>
          </a:xfrm>
        </p:spPr>
        <p:txBody>
          <a:bodyPr anchor="ctr">
            <a:normAutofit/>
          </a:bodyPr>
          <a:lstStyle/>
          <a:p>
            <a:r>
              <a:rPr lang="cs-CZ" altLang="cs-CZ" sz="2000" dirty="0"/>
              <a:t>Většinou hyalinní, bez nervů a cév</a:t>
            </a:r>
          </a:p>
          <a:p>
            <a:r>
              <a:rPr lang="cs-CZ" altLang="cs-CZ" sz="2000" dirty="0"/>
              <a:t>Zvápenatělá chrupavka je nahrazena kostí</a:t>
            </a:r>
          </a:p>
          <a:p>
            <a:r>
              <a:rPr lang="cs-CZ" altLang="cs-CZ" sz="2000" dirty="0"/>
              <a:t>V dospělosti neroste (opotřebení), ale je víc mezibuněčné hmoty</a:t>
            </a:r>
          </a:p>
          <a:p>
            <a:r>
              <a:rPr lang="cs-CZ" altLang="cs-CZ" sz="2000" dirty="0"/>
              <a:t>Koleno 6-8 mm</a:t>
            </a:r>
          </a:p>
          <a:p>
            <a:r>
              <a:rPr lang="cs-CZ" altLang="cs-CZ" sz="2000" dirty="0"/>
              <a:t>Články prstů 1mm</a:t>
            </a:r>
          </a:p>
          <a:p>
            <a:r>
              <a:rPr lang="cs-CZ" altLang="cs-CZ" sz="2000" dirty="0"/>
              <a:t>Synoviální tekutina – </a:t>
            </a:r>
          </a:p>
          <a:p>
            <a:pPr>
              <a:buFont typeface="Arial" panose="020B0604020202020204" pitchFamily="34" charset="0"/>
              <a:buNone/>
            </a:pPr>
            <a:r>
              <a:rPr lang="cs-CZ" altLang="cs-CZ" sz="2000" dirty="0"/>
              <a:t>Kyselina hyaluronová</a:t>
            </a:r>
          </a:p>
          <a:p>
            <a:endParaRPr lang="cs-CZ" sz="2000" dirty="0"/>
          </a:p>
        </p:txBody>
      </p:sp>
      <p:sp>
        <p:nvSpPr>
          <p:cNvPr id="4" name="Zástupný symbol pro zápatí 3">
            <a:extLst>
              <a:ext uri="{FF2B5EF4-FFF2-40B4-BE49-F238E27FC236}">
                <a16:creationId xmlns:a16="http://schemas.microsoft.com/office/drawing/2014/main" id="{50B0A1FD-E7D6-39C6-C65E-BCD4156656AE}"/>
              </a:ext>
            </a:extLst>
          </p:cNvPr>
          <p:cNvSpPr>
            <a:spLocks noGrp="1"/>
          </p:cNvSpPr>
          <p:nvPr>
            <p:ph type="ftr" sz="quarter" idx="11"/>
          </p:nvPr>
        </p:nvSpPr>
        <p:spPr>
          <a:xfrm>
            <a:off x="6005024" y="6356350"/>
            <a:ext cx="4323832" cy="365125"/>
          </a:xfrm>
        </p:spPr>
        <p:txBody>
          <a:bodyPr>
            <a:normAutofit/>
          </a:bodyPr>
          <a:lstStyle/>
          <a:p>
            <a:pPr algn="l">
              <a:spcAft>
                <a:spcPts val="600"/>
              </a:spcAft>
            </a:pPr>
            <a:r>
              <a:rPr lang="cs-CZ">
                <a:solidFill>
                  <a:schemeClr val="tx1"/>
                </a:solidFill>
              </a:rPr>
              <a:t>www.studiolevitas.cz</a:t>
            </a:r>
          </a:p>
        </p:txBody>
      </p:sp>
    </p:spTree>
    <p:extLst>
      <p:ext uri="{BB962C8B-B14F-4D97-AF65-F5344CB8AC3E}">
        <p14:creationId xmlns:p14="http://schemas.microsoft.com/office/powerpoint/2010/main" val="344325199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flexor </a:t>
            </a:r>
            <a:r>
              <a:rPr lang="cs-CZ" i="1" dirty="0" err="1"/>
              <a:t>digitorum</a:t>
            </a:r>
            <a:r>
              <a:rPr lang="cs-CZ" i="1" dirty="0"/>
              <a:t> </a:t>
            </a:r>
            <a:r>
              <a:rPr lang="cs-CZ" i="1" dirty="0" err="1"/>
              <a:t>longus</a:t>
            </a:r>
            <a:r>
              <a:rPr lang="cs-CZ" i="1" dirty="0"/>
              <a:t> (dlouhý ohýbač prstů)</a:t>
            </a:r>
            <a:r>
              <a:rPr lang="cs-CZ" dirty="0"/>
              <a:t> </a:t>
            </a:r>
          </a:p>
        </p:txBody>
      </p:sp>
      <p:sp>
        <p:nvSpPr>
          <p:cNvPr id="3" name="Zástupný symbol pro obsah 2"/>
          <p:cNvSpPr>
            <a:spLocks noGrp="1"/>
          </p:cNvSpPr>
          <p:nvPr>
            <p:ph idx="1"/>
          </p:nvPr>
        </p:nvSpPr>
        <p:spPr>
          <a:xfrm>
            <a:off x="1981200" y="1600200"/>
            <a:ext cx="8229600" cy="4997152"/>
          </a:xfrm>
        </p:spPr>
        <p:txBody>
          <a:bodyPr>
            <a:normAutofit/>
          </a:bodyPr>
          <a:lstStyle/>
          <a:p>
            <a:r>
              <a:rPr lang="cs-CZ" dirty="0"/>
              <a:t>nalezneme na vnitřní straně bérce, začíná při </a:t>
            </a:r>
            <a:r>
              <a:rPr lang="cs-CZ" dirty="0" err="1"/>
              <a:t>tibii</a:t>
            </a:r>
            <a:r>
              <a:rPr lang="cs-CZ" dirty="0"/>
              <a:t> a jeho šlacha je umístěna také za vnitřním kotníkem. Posléze se štěpí ve čtyři šlachy jdoucí ke konečným článkům 2. - 5. prstu (každá ještě probíhá rozštěpem šlachy m. flexor </a:t>
            </a:r>
            <a:r>
              <a:rPr lang="cs-CZ" dirty="0" err="1"/>
              <a:t>digitorum</a:t>
            </a:r>
            <a:r>
              <a:rPr lang="cs-CZ" dirty="0"/>
              <a:t> </a:t>
            </a:r>
            <a:r>
              <a:rPr lang="cs-CZ" dirty="0" err="1"/>
              <a:t>brevis</a:t>
            </a:r>
            <a:r>
              <a:rPr lang="cs-CZ" dirty="0"/>
              <a:t> - malým ohýbačem prstů umístěným na chodidle - podobně jako na ruce). </a:t>
            </a:r>
          </a:p>
          <a:p>
            <a:r>
              <a:rPr lang="cs-CZ" dirty="0"/>
              <a:t>Provádí flexi prstů a nohy, tiskne prsty k zemi při odvíjení plosky za chůze.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48482" name="Picture 2" descr="https://medicina.ronnie.cz/img/data/clanky/normal/2037_7.jpg"/>
          <p:cNvPicPr>
            <a:picLocks noChangeAspect="1" noChangeArrowheads="1"/>
          </p:cNvPicPr>
          <p:nvPr/>
        </p:nvPicPr>
        <p:blipFill>
          <a:blip r:embed="rId2" cstate="print"/>
          <a:srcRect/>
          <a:stretch>
            <a:fillRect/>
          </a:stretch>
        </p:blipFill>
        <p:spPr bwMode="auto">
          <a:xfrm>
            <a:off x="5015880" y="128764"/>
            <a:ext cx="2697088" cy="6729236"/>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flexor </a:t>
            </a:r>
            <a:r>
              <a:rPr lang="cs-CZ" i="1" dirty="0" err="1"/>
              <a:t>hallucis</a:t>
            </a:r>
            <a:r>
              <a:rPr lang="cs-CZ" i="1" dirty="0"/>
              <a:t> </a:t>
            </a:r>
            <a:r>
              <a:rPr lang="cs-CZ" i="1" dirty="0" err="1"/>
              <a:t>longus</a:t>
            </a:r>
            <a:r>
              <a:rPr lang="cs-CZ" i="1" dirty="0"/>
              <a:t> (dlouhý ohýbač palce)</a:t>
            </a:r>
            <a:r>
              <a:rPr lang="cs-CZ" dirty="0"/>
              <a:t> </a:t>
            </a:r>
          </a:p>
        </p:txBody>
      </p:sp>
      <p:sp>
        <p:nvSpPr>
          <p:cNvPr id="3" name="Zástupný symbol pro obsah 2"/>
          <p:cNvSpPr>
            <a:spLocks noGrp="1"/>
          </p:cNvSpPr>
          <p:nvPr>
            <p:ph idx="1"/>
          </p:nvPr>
        </p:nvSpPr>
        <p:spPr/>
        <p:txBody>
          <a:bodyPr/>
          <a:lstStyle/>
          <a:p>
            <a:r>
              <a:rPr lang="cs-CZ" dirty="0"/>
              <a:t>je umístěn na vnější straně bérce, začíná při fibule, po přechodu šlachy za vnitřním kotníkem se upíná na spodní straně posledního článku palce. </a:t>
            </a:r>
          </a:p>
          <a:p>
            <a:r>
              <a:rPr lang="cs-CZ" dirty="0"/>
              <a:t>Flexe palce, pomáhá plantární flexi nohy, při chůzi tlačí palec k zemi a účastní se odvíjení plosky.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50530" name="Picture 2" descr="https://medicina.ronnie.cz/img/data/clanky/normal/2037_8.jpg"/>
          <p:cNvPicPr>
            <a:picLocks noChangeAspect="1" noChangeArrowheads="1"/>
          </p:cNvPicPr>
          <p:nvPr/>
        </p:nvPicPr>
        <p:blipFill>
          <a:blip r:embed="rId2" cstate="print"/>
          <a:srcRect/>
          <a:stretch>
            <a:fillRect/>
          </a:stretch>
        </p:blipFill>
        <p:spPr bwMode="auto">
          <a:xfrm>
            <a:off x="4655840" y="0"/>
            <a:ext cx="3417168" cy="7005196"/>
          </a:xfrm>
          <a:prstGeom prst="rect">
            <a:avLst/>
          </a:prstGeom>
          <a:noFill/>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Svaly břicha – mm. </a:t>
            </a:r>
            <a:r>
              <a:rPr lang="cs-CZ" dirty="0" err="1"/>
              <a:t>abdominis</a:t>
            </a:r>
            <a:endParaRPr lang="cs-CZ" dirty="0"/>
          </a:p>
        </p:txBody>
      </p:sp>
      <p:sp>
        <p:nvSpPr>
          <p:cNvPr id="3" name="Zástupný symbol pro obsah 2"/>
          <p:cNvSpPr>
            <a:spLocks noGrp="1"/>
          </p:cNvSpPr>
          <p:nvPr>
            <p:ph idx="1"/>
          </p:nvPr>
        </p:nvSpPr>
        <p:spPr/>
        <p:txBody>
          <a:bodyPr/>
          <a:lstStyle/>
          <a:p>
            <a:pPr>
              <a:buFont typeface="Wingdings" pitchFamily="2" charset="2"/>
              <a:buChar char="v"/>
            </a:pPr>
            <a:r>
              <a:rPr lang="cs-CZ" i="1" dirty="0"/>
              <a:t>Ventrální skupina </a:t>
            </a:r>
            <a:r>
              <a:rPr lang="cs-CZ" dirty="0"/>
              <a:t>– přímý sval břišní</a:t>
            </a:r>
          </a:p>
          <a:p>
            <a:pPr>
              <a:buFont typeface="Wingdings" pitchFamily="2" charset="2"/>
              <a:buChar char="v"/>
            </a:pPr>
            <a:r>
              <a:rPr lang="cs-CZ" i="1" dirty="0"/>
              <a:t>Laterální skupina </a:t>
            </a:r>
            <a:r>
              <a:rPr lang="cs-CZ" dirty="0"/>
              <a:t>– zevní šikmý sval břišní, vnitřní šikmý sval břišní, příčný sval břišní</a:t>
            </a:r>
          </a:p>
          <a:p>
            <a:pPr>
              <a:buFont typeface="Wingdings" pitchFamily="2" charset="2"/>
              <a:buChar char="v"/>
            </a:pPr>
            <a:r>
              <a:rPr lang="cs-CZ" i="1" dirty="0"/>
              <a:t>Dorzální  skupina </a:t>
            </a:r>
            <a:r>
              <a:rPr lang="cs-CZ" dirty="0"/>
              <a:t>– čtyřhranný val bederní</a:t>
            </a:r>
          </a:p>
        </p:txBody>
      </p:sp>
      <p:pic>
        <p:nvPicPr>
          <p:cNvPr id="53250" name="Picture 2" descr="Výsledek obrázku pro břišní svaly"/>
          <p:cNvPicPr>
            <a:picLocks noChangeAspect="1" noChangeArrowheads="1"/>
          </p:cNvPicPr>
          <p:nvPr/>
        </p:nvPicPr>
        <p:blipFill>
          <a:blip r:embed="rId2" cstate="print"/>
          <a:srcRect/>
          <a:stretch>
            <a:fillRect/>
          </a:stretch>
        </p:blipFill>
        <p:spPr bwMode="auto">
          <a:xfrm>
            <a:off x="3595670" y="3786190"/>
            <a:ext cx="5119682" cy="2881886"/>
          </a:xfrm>
          <a:prstGeom prst="rect">
            <a:avLst/>
          </a:prstGeom>
          <a:noFill/>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Přímý sval břišní </a:t>
            </a:r>
            <a:br>
              <a:rPr lang="cs-CZ" dirty="0"/>
            </a:br>
            <a:r>
              <a:rPr lang="cs-CZ" dirty="0"/>
              <a:t>m. </a:t>
            </a:r>
            <a:r>
              <a:rPr lang="cs-CZ" dirty="0" err="1"/>
              <a:t>rectus</a:t>
            </a:r>
            <a:r>
              <a:rPr lang="cs-CZ" dirty="0"/>
              <a:t> </a:t>
            </a:r>
            <a:r>
              <a:rPr lang="cs-CZ" dirty="0" err="1"/>
              <a:t>abdominis</a:t>
            </a:r>
            <a:endParaRPr lang="cs-CZ" dirty="0"/>
          </a:p>
        </p:txBody>
      </p:sp>
      <p:sp>
        <p:nvSpPr>
          <p:cNvPr id="3" name="Zástupný symbol pro obsah 2"/>
          <p:cNvSpPr>
            <a:spLocks noGrp="1"/>
          </p:cNvSpPr>
          <p:nvPr>
            <p:ph idx="1"/>
          </p:nvPr>
        </p:nvSpPr>
        <p:spPr/>
        <p:txBody>
          <a:bodyPr/>
          <a:lstStyle/>
          <a:p>
            <a:endParaRPr lang="cs-CZ" dirty="0"/>
          </a:p>
        </p:txBody>
      </p:sp>
      <p:pic>
        <p:nvPicPr>
          <p:cNvPr id="54274" name="Picture 2" descr="Výsledek obrázku pro přímý sval břišní"/>
          <p:cNvPicPr>
            <a:picLocks noChangeAspect="1" noChangeArrowheads="1"/>
          </p:cNvPicPr>
          <p:nvPr/>
        </p:nvPicPr>
        <p:blipFill>
          <a:blip r:embed="rId2" cstate="print"/>
          <a:srcRect/>
          <a:stretch>
            <a:fillRect/>
          </a:stretch>
        </p:blipFill>
        <p:spPr bwMode="auto">
          <a:xfrm>
            <a:off x="2999656" y="1643038"/>
            <a:ext cx="5272906" cy="5214962"/>
          </a:xfrm>
          <a:prstGeom prst="rect">
            <a:avLst/>
          </a:prstGeom>
          <a:noFill/>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kenovat0020"/>
          <p:cNvPicPr>
            <a:picLocks noChangeAspect="1" noChangeArrowheads="1"/>
          </p:cNvPicPr>
          <p:nvPr/>
        </p:nvPicPr>
        <p:blipFill>
          <a:blip r:embed="rId2" cstate="print"/>
          <a:srcRect/>
          <a:stretch>
            <a:fillRect/>
          </a:stretch>
        </p:blipFill>
        <p:spPr bwMode="auto">
          <a:xfrm>
            <a:off x="3524232" y="2076450"/>
            <a:ext cx="6858000" cy="4781551"/>
          </a:xfrm>
          <a:prstGeom prst="rect">
            <a:avLst/>
          </a:prstGeom>
          <a:noFill/>
        </p:spPr>
      </p:pic>
      <p:sp>
        <p:nvSpPr>
          <p:cNvPr id="2" name="Nadpis 1"/>
          <p:cNvSpPr>
            <a:spLocks noGrp="1"/>
          </p:cNvSpPr>
          <p:nvPr>
            <p:ph type="title"/>
          </p:nvPr>
        </p:nvSpPr>
        <p:spPr/>
        <p:txBody>
          <a:bodyPr>
            <a:normAutofit/>
          </a:bodyPr>
          <a:lstStyle/>
          <a:p>
            <a:r>
              <a:rPr lang="cs-CZ" dirty="0"/>
              <a:t>Ventrální flexe – předklon – flexe trupu</a:t>
            </a:r>
          </a:p>
        </p:txBody>
      </p:sp>
      <p:sp>
        <p:nvSpPr>
          <p:cNvPr id="3" name="Zástupný symbol pro obsah 2"/>
          <p:cNvSpPr>
            <a:spLocks noGrp="1"/>
          </p:cNvSpPr>
          <p:nvPr>
            <p:ph idx="1"/>
          </p:nvPr>
        </p:nvSpPr>
        <p:spPr/>
        <p:txBody>
          <a:bodyPr/>
          <a:lstStyle/>
          <a:p>
            <a:r>
              <a:rPr lang="cs-CZ" dirty="0" err="1"/>
              <a:t>Rectus</a:t>
            </a:r>
            <a:r>
              <a:rPr lang="cs-CZ" dirty="0"/>
              <a:t> </a:t>
            </a:r>
            <a:r>
              <a:rPr lang="cs-CZ" dirty="0" err="1"/>
              <a:t>abdominis</a:t>
            </a:r>
            <a:endParaRPr lang="cs-CZ"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Zevní šikmý sval břišní</a:t>
            </a:r>
            <a:br>
              <a:rPr lang="cs-CZ" dirty="0"/>
            </a:br>
            <a:r>
              <a:rPr lang="cs-CZ" dirty="0"/>
              <a:t>m. </a:t>
            </a:r>
            <a:r>
              <a:rPr lang="cs-CZ" dirty="0" err="1"/>
              <a:t>obliquus</a:t>
            </a:r>
            <a:r>
              <a:rPr lang="cs-CZ" dirty="0"/>
              <a:t> </a:t>
            </a:r>
            <a:r>
              <a:rPr lang="cs-CZ" dirty="0" err="1"/>
              <a:t>abdominis</a:t>
            </a:r>
            <a:r>
              <a:rPr lang="cs-CZ" dirty="0"/>
              <a:t> </a:t>
            </a:r>
            <a:r>
              <a:rPr lang="cs-CZ" dirty="0" err="1"/>
              <a:t>externus</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leží nejpovrchněji. </a:t>
            </a:r>
          </a:p>
          <a:p>
            <a:r>
              <a:rPr lang="cs-CZ" dirty="0"/>
              <a:t>Je to plochý sval na boční stěně břišní, dopředu přechází v plochou šlachu (</a:t>
            </a:r>
            <a:r>
              <a:rPr lang="cs-CZ" dirty="0" err="1"/>
              <a:t>aponeurosis</a:t>
            </a:r>
            <a:r>
              <a:rPr lang="cs-CZ" dirty="0"/>
              <a:t>), která tvoří přední list pochvy m. </a:t>
            </a:r>
            <a:r>
              <a:rPr lang="cs-CZ" dirty="0" err="1"/>
              <a:t>rectus</a:t>
            </a:r>
            <a:r>
              <a:rPr lang="cs-CZ" dirty="0"/>
              <a:t> </a:t>
            </a:r>
            <a:r>
              <a:rPr lang="cs-CZ" dirty="0" err="1"/>
              <a:t>abdominis</a:t>
            </a:r>
            <a:r>
              <a:rPr lang="cs-CZ" dirty="0"/>
              <a:t>. </a:t>
            </a:r>
          </a:p>
          <a:p>
            <a:r>
              <a:rPr lang="cs-CZ" dirty="0"/>
              <a:t>Směr snopců jde shora dolů a dopředu, jako ruka do kapsy. </a:t>
            </a:r>
          </a:p>
          <a:p>
            <a:r>
              <a:rPr lang="cs-CZ" dirty="0"/>
              <a:t>Začíná na osmi posledních žebrech (pět zubů se střídá se začátky </a:t>
            </a:r>
            <a:r>
              <a:rPr lang="cs-CZ" dirty="0" err="1"/>
              <a:t>serratu</a:t>
            </a:r>
            <a:r>
              <a:rPr lang="cs-CZ" dirty="0"/>
              <a:t> </a:t>
            </a:r>
            <a:r>
              <a:rPr lang="cs-CZ" dirty="0" err="1"/>
              <a:t>anterior</a:t>
            </a:r>
            <a:r>
              <a:rPr lang="cs-CZ" dirty="0"/>
              <a:t> a další tři se začátky </a:t>
            </a:r>
            <a:r>
              <a:rPr lang="cs-CZ" dirty="0" err="1"/>
              <a:t>latissimu</a:t>
            </a:r>
            <a:r>
              <a:rPr lang="cs-CZ" dirty="0"/>
              <a:t> </a:t>
            </a:r>
            <a:r>
              <a:rPr lang="cs-CZ" dirty="0" err="1"/>
              <a:t>dorsi</a:t>
            </a:r>
            <a:r>
              <a:rPr lang="cs-CZ" dirty="0"/>
              <a:t>) </a:t>
            </a:r>
          </a:p>
          <a:p>
            <a:r>
              <a:rPr lang="cs-CZ" dirty="0"/>
              <a:t>upíná se převážně prostřednictvím </a:t>
            </a:r>
            <a:r>
              <a:rPr lang="cs-CZ" dirty="0" err="1"/>
              <a:t>aponeurosy</a:t>
            </a:r>
            <a:r>
              <a:rPr lang="cs-CZ" dirty="0"/>
              <a:t> do linea alba. </a:t>
            </a:r>
          </a:p>
          <a:p>
            <a:r>
              <a:rPr lang="cs-CZ" dirty="0"/>
              <a:t>Při oboustranné kontrakci je synergistou m. </a:t>
            </a:r>
            <a:r>
              <a:rPr lang="cs-CZ" dirty="0" err="1"/>
              <a:t>rectus</a:t>
            </a:r>
            <a:r>
              <a:rPr lang="cs-CZ" dirty="0"/>
              <a:t> </a:t>
            </a:r>
            <a:r>
              <a:rPr lang="cs-CZ" dirty="0" err="1"/>
              <a:t>abdominis</a:t>
            </a:r>
            <a:r>
              <a:rPr lang="cs-CZ" dirty="0"/>
              <a:t>, při jednostranné akci uklání páteř na stranu svalu a rotuje na opačnou. </a:t>
            </a:r>
          </a:p>
          <a:p>
            <a:r>
              <a:rPr lang="cs-CZ" dirty="0"/>
              <a:t>Účastní se břišního lisu.</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2" descr="Související obrázek"/>
          <p:cNvPicPr>
            <a:picLocks noChangeAspect="1" noChangeArrowheads="1"/>
          </p:cNvPicPr>
          <p:nvPr/>
        </p:nvPicPr>
        <p:blipFill>
          <a:blip r:embed="rId2" cstate="print"/>
          <a:srcRect/>
          <a:stretch>
            <a:fillRect/>
          </a:stretch>
        </p:blipFill>
        <p:spPr bwMode="auto">
          <a:xfrm>
            <a:off x="8024808" y="476672"/>
            <a:ext cx="2643193" cy="5286388"/>
          </a:xfrm>
          <a:prstGeom prst="rect">
            <a:avLst/>
          </a:prstGeom>
          <a:noFill/>
        </p:spPr>
      </p:pic>
      <p:pic>
        <p:nvPicPr>
          <p:cNvPr id="1026" name="Picture 2" descr="https://medicina.ronnie.cz/img/data/clanky/normal/1435_3.jpg"/>
          <p:cNvPicPr>
            <a:picLocks noChangeAspect="1" noChangeArrowheads="1"/>
          </p:cNvPicPr>
          <p:nvPr/>
        </p:nvPicPr>
        <p:blipFill>
          <a:blip r:embed="rId3" cstate="print"/>
          <a:srcRect/>
          <a:stretch>
            <a:fillRect/>
          </a:stretch>
        </p:blipFill>
        <p:spPr bwMode="auto">
          <a:xfrm>
            <a:off x="1869664" y="620688"/>
            <a:ext cx="6124913" cy="5379716"/>
          </a:xfrm>
          <a:prstGeom prst="rect">
            <a:avLst/>
          </a:prstGeom>
          <a:noFill/>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Vnitřní šikmý sval břišní</a:t>
            </a:r>
            <a:br>
              <a:rPr lang="cs-CZ" dirty="0"/>
            </a:br>
            <a:r>
              <a:rPr lang="cs-CZ" dirty="0"/>
              <a:t>mm. </a:t>
            </a:r>
            <a:r>
              <a:rPr lang="cs-CZ" dirty="0" err="1"/>
              <a:t>Obliquus</a:t>
            </a:r>
            <a:r>
              <a:rPr lang="cs-CZ" dirty="0"/>
              <a:t> </a:t>
            </a:r>
            <a:r>
              <a:rPr lang="cs-CZ" dirty="0" err="1"/>
              <a:t>abdominis</a:t>
            </a:r>
            <a:r>
              <a:rPr lang="cs-CZ" dirty="0"/>
              <a:t> </a:t>
            </a:r>
            <a:r>
              <a:rPr lang="cs-CZ" dirty="0" err="1"/>
              <a:t>internus</a:t>
            </a:r>
            <a:endParaRPr lang="cs-CZ" dirty="0"/>
          </a:p>
        </p:txBody>
      </p:sp>
      <p:sp>
        <p:nvSpPr>
          <p:cNvPr id="3" name="Zástupný symbol pro obsah 2"/>
          <p:cNvSpPr>
            <a:spLocks noGrp="1"/>
          </p:cNvSpPr>
          <p:nvPr>
            <p:ph idx="1"/>
          </p:nvPr>
        </p:nvSpPr>
        <p:spPr>
          <a:xfrm>
            <a:off x="1981200" y="1600200"/>
            <a:ext cx="8229600" cy="5069160"/>
          </a:xfrm>
        </p:spPr>
        <p:txBody>
          <a:bodyPr>
            <a:normAutofit/>
          </a:bodyPr>
          <a:lstStyle/>
          <a:p>
            <a:r>
              <a:rPr lang="cs-CZ" dirty="0"/>
              <a:t>střední vrstvou laterálního svalstva břišní stěny. </a:t>
            </a:r>
          </a:p>
          <a:p>
            <a:r>
              <a:rPr lang="cs-CZ" dirty="0"/>
              <a:t>Od svého začátku z fascie zad a od kyčelní kosti se vlákna vějířovitě rozbíhají dopředu. Přecházejí v </a:t>
            </a:r>
            <a:r>
              <a:rPr lang="cs-CZ" dirty="0" err="1"/>
              <a:t>aponeurosu</a:t>
            </a:r>
            <a:r>
              <a:rPr lang="cs-CZ" dirty="0"/>
              <a:t>, která se štěpí ve dva listy, jež tvoří zpředu a zezadu pochvu m. </a:t>
            </a:r>
            <a:r>
              <a:rPr lang="cs-CZ" dirty="0" err="1"/>
              <a:t>rectus</a:t>
            </a:r>
            <a:r>
              <a:rPr lang="cs-CZ" dirty="0"/>
              <a:t> a </a:t>
            </a:r>
          </a:p>
          <a:p>
            <a:r>
              <a:rPr lang="cs-CZ" dirty="0"/>
              <a:t>upínají se do linea alba. </a:t>
            </a:r>
          </a:p>
          <a:p>
            <a:r>
              <a:rPr lang="cs-CZ" dirty="0"/>
              <a:t>Část svalu se ještě upíná na poslední tři žebra.</a:t>
            </a:r>
          </a:p>
          <a:p>
            <a:r>
              <a:rPr lang="cs-CZ" dirty="0"/>
              <a:t> Funkci má obdobnou jako m. </a:t>
            </a:r>
            <a:r>
              <a:rPr lang="cs-CZ" dirty="0" err="1"/>
              <a:t>obliquus</a:t>
            </a:r>
            <a:r>
              <a:rPr lang="cs-CZ" dirty="0"/>
              <a:t> </a:t>
            </a:r>
            <a:r>
              <a:rPr lang="cs-CZ" dirty="0" err="1"/>
              <a:t>externus</a:t>
            </a:r>
            <a:r>
              <a:rPr lang="cs-CZ" dirty="0"/>
              <a:t>, ale provádí rotaci trupu na stranu svalu.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D7232E-516D-7EA3-69CB-5985CD0717BB}"/>
              </a:ext>
            </a:extLst>
          </p:cNvPr>
          <p:cNvSpPr>
            <a:spLocks noGrp="1"/>
          </p:cNvSpPr>
          <p:nvPr>
            <p:ph type="title"/>
          </p:nvPr>
        </p:nvSpPr>
        <p:spPr>
          <a:xfrm>
            <a:off x="5634887" y="1138036"/>
            <a:ext cx="5543653" cy="1402470"/>
          </a:xfrm>
        </p:spPr>
        <p:txBody>
          <a:bodyPr anchor="t">
            <a:normAutofit/>
          </a:bodyPr>
          <a:lstStyle/>
          <a:p>
            <a:r>
              <a:rPr lang="cs-CZ" sz="3200" dirty="0"/>
              <a:t>Meniskus</a:t>
            </a:r>
          </a:p>
        </p:txBody>
      </p:sp>
      <p:sp>
        <p:nvSpPr>
          <p:cNvPr id="27658" name="Rectangle 27657">
            <a:extLst>
              <a:ext uri="{FF2B5EF4-FFF2-40B4-BE49-F238E27FC236}">
                <a16:creationId xmlns:a16="http://schemas.microsoft.com/office/drawing/2014/main" id="{AEFBF989-E1E0-41D0-8A4F-A5C3E8193D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98720"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2" name="Picture 2" descr="Výsledek obrázku pro meziobratlové ploténky">
            <a:extLst>
              <a:ext uri="{FF2B5EF4-FFF2-40B4-BE49-F238E27FC236}">
                <a16:creationId xmlns:a16="http://schemas.microsoft.com/office/drawing/2014/main" id="{66364C96-8C8F-8A4A-7464-509870DB94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213" y="247020"/>
            <a:ext cx="4932230" cy="22934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660" name="Straight Connector 2765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02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7653" name="Picture 2" descr="Výsledek obrázku pro meniskus">
            <a:extLst>
              <a:ext uri="{FF2B5EF4-FFF2-40B4-BE49-F238E27FC236}">
                <a16:creationId xmlns:a16="http://schemas.microsoft.com/office/drawing/2014/main" id="{8F9A42BC-D0A8-735A-4D01-0DB2763ADB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6135" y="2754473"/>
            <a:ext cx="2973379" cy="32894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obsah 2">
            <a:extLst>
              <a:ext uri="{FF2B5EF4-FFF2-40B4-BE49-F238E27FC236}">
                <a16:creationId xmlns:a16="http://schemas.microsoft.com/office/drawing/2014/main" id="{3A8C760F-B02C-EE01-5D3B-3914597BF888}"/>
              </a:ext>
            </a:extLst>
          </p:cNvPr>
          <p:cNvSpPr>
            <a:spLocks noGrp="1"/>
          </p:cNvSpPr>
          <p:nvPr>
            <p:ph idx="1"/>
          </p:nvPr>
        </p:nvSpPr>
        <p:spPr>
          <a:xfrm>
            <a:off x="5634887" y="2551176"/>
            <a:ext cx="5543653" cy="3591207"/>
          </a:xfrm>
        </p:spPr>
        <p:txBody>
          <a:bodyPr>
            <a:normAutofit/>
          </a:bodyPr>
          <a:lstStyle/>
          <a:p>
            <a:r>
              <a:rPr lang="cs-CZ" altLang="cs-CZ" sz="2000" dirty="0"/>
              <a:t>Meniskus – tvar srpu, na okraji je vysoký a směrem ke středu kloubní plochy se snižuje neodděluje plochy úplně</a:t>
            </a:r>
          </a:p>
          <a:p>
            <a:r>
              <a:rPr lang="cs-CZ" altLang="cs-CZ" sz="2000" dirty="0"/>
              <a:t>Pevná </a:t>
            </a:r>
            <a:r>
              <a:rPr lang="cs-CZ" altLang="cs-CZ" sz="2000" dirty="0" err="1"/>
              <a:t>vazivovitá</a:t>
            </a:r>
            <a:r>
              <a:rPr lang="cs-CZ" altLang="cs-CZ" sz="2000" dirty="0"/>
              <a:t> chrupavka z hustého kolagenní vaziva</a:t>
            </a:r>
          </a:p>
          <a:p>
            <a:pPr>
              <a:buFont typeface="Arial" panose="020B0604020202020204" pitchFamily="34" charset="0"/>
              <a:buNone/>
            </a:pPr>
            <a:endParaRPr lang="cs-CZ" altLang="cs-CZ" sz="2000" dirty="0"/>
          </a:p>
          <a:p>
            <a:endParaRPr lang="cs-CZ" sz="2000" dirty="0"/>
          </a:p>
        </p:txBody>
      </p:sp>
      <p:sp>
        <p:nvSpPr>
          <p:cNvPr id="4" name="Zástupný symbol pro zápatí 3">
            <a:extLst>
              <a:ext uri="{FF2B5EF4-FFF2-40B4-BE49-F238E27FC236}">
                <a16:creationId xmlns:a16="http://schemas.microsoft.com/office/drawing/2014/main" id="{227F176A-BDE6-22D9-FBB0-675F2FE8649C}"/>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10229158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2" descr="Související obrázek"/>
          <p:cNvPicPr>
            <a:picLocks noChangeAspect="1" noChangeArrowheads="1"/>
          </p:cNvPicPr>
          <p:nvPr/>
        </p:nvPicPr>
        <p:blipFill>
          <a:blip r:embed="rId2" cstate="print"/>
          <a:srcRect/>
          <a:stretch>
            <a:fillRect/>
          </a:stretch>
        </p:blipFill>
        <p:spPr bwMode="auto">
          <a:xfrm>
            <a:off x="7953376" y="692697"/>
            <a:ext cx="2714625" cy="5429251"/>
          </a:xfrm>
          <a:prstGeom prst="rect">
            <a:avLst/>
          </a:prstGeom>
          <a:noFill/>
        </p:spPr>
      </p:pic>
      <p:pic>
        <p:nvPicPr>
          <p:cNvPr id="5" name="Picture 2" descr="https://medicina.ronnie.cz/img/data/clanky/normal/1435_3.jpg"/>
          <p:cNvPicPr>
            <a:picLocks noChangeAspect="1" noChangeArrowheads="1"/>
          </p:cNvPicPr>
          <p:nvPr/>
        </p:nvPicPr>
        <p:blipFill>
          <a:blip r:embed="rId3" cstate="print"/>
          <a:srcRect/>
          <a:stretch>
            <a:fillRect/>
          </a:stretch>
        </p:blipFill>
        <p:spPr bwMode="auto">
          <a:xfrm>
            <a:off x="1869664" y="620688"/>
            <a:ext cx="6124913" cy="5379716"/>
          </a:xfrm>
          <a:prstGeom prst="rect">
            <a:avLst/>
          </a:prstGeom>
          <a:noFill/>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kenovat0022"/>
          <p:cNvPicPr>
            <a:picLocks noChangeAspect="1" noChangeArrowheads="1"/>
          </p:cNvPicPr>
          <p:nvPr/>
        </p:nvPicPr>
        <p:blipFill>
          <a:blip r:embed="rId2" cstate="print"/>
          <a:srcRect/>
          <a:stretch>
            <a:fillRect/>
          </a:stretch>
        </p:blipFill>
        <p:spPr bwMode="auto">
          <a:xfrm>
            <a:off x="6280144" y="1285860"/>
            <a:ext cx="4106873" cy="5572140"/>
          </a:xfrm>
          <a:prstGeom prst="rect">
            <a:avLst/>
          </a:prstGeom>
          <a:noFill/>
        </p:spPr>
      </p:pic>
      <p:sp>
        <p:nvSpPr>
          <p:cNvPr id="2" name="Nadpis 1"/>
          <p:cNvSpPr>
            <a:spLocks noGrp="1"/>
          </p:cNvSpPr>
          <p:nvPr>
            <p:ph type="title"/>
          </p:nvPr>
        </p:nvSpPr>
        <p:spPr/>
        <p:txBody>
          <a:bodyPr/>
          <a:lstStyle/>
          <a:p>
            <a:r>
              <a:rPr lang="cs-CZ" dirty="0" err="1"/>
              <a:t>Lateroflexe</a:t>
            </a:r>
            <a:r>
              <a:rPr lang="cs-CZ" dirty="0"/>
              <a:t> - úklon</a:t>
            </a:r>
          </a:p>
        </p:txBody>
      </p:sp>
      <p:sp>
        <p:nvSpPr>
          <p:cNvPr id="3" name="Zástupný symbol pro obsah 2"/>
          <p:cNvSpPr>
            <a:spLocks noGrp="1"/>
          </p:cNvSpPr>
          <p:nvPr>
            <p:ph idx="1"/>
          </p:nvPr>
        </p:nvSpPr>
        <p:spPr/>
        <p:txBody>
          <a:bodyPr/>
          <a:lstStyle/>
          <a:p>
            <a:r>
              <a:rPr lang="cs-CZ" dirty="0"/>
              <a:t>m. </a:t>
            </a:r>
            <a:r>
              <a:rPr lang="cs-CZ" dirty="0" err="1"/>
              <a:t>obliquus</a:t>
            </a:r>
            <a:r>
              <a:rPr lang="cs-CZ" dirty="0"/>
              <a:t> </a:t>
            </a:r>
            <a:r>
              <a:rPr lang="cs-CZ" dirty="0" err="1"/>
              <a:t>abdominis</a:t>
            </a:r>
            <a:endParaRPr lang="cs-CZ" dirty="0"/>
          </a:p>
          <a:p>
            <a:pPr>
              <a:buNone/>
            </a:pPr>
            <a:r>
              <a:rPr lang="cs-CZ" dirty="0"/>
              <a:t> </a:t>
            </a:r>
            <a:r>
              <a:rPr lang="cs-CZ" dirty="0" err="1"/>
              <a:t>externus</a:t>
            </a:r>
            <a:r>
              <a:rPr lang="cs-CZ" dirty="0"/>
              <a:t>  a </a:t>
            </a:r>
            <a:r>
              <a:rPr lang="cs-CZ" dirty="0" err="1"/>
              <a:t>internus</a:t>
            </a:r>
            <a:endParaRPr lang="cs-CZ" dirty="0"/>
          </a:p>
          <a:p>
            <a:r>
              <a:rPr lang="cs-CZ" dirty="0"/>
              <a:t>M. </a:t>
            </a:r>
            <a:r>
              <a:rPr lang="cs-CZ" dirty="0" err="1"/>
              <a:t>quadratus</a:t>
            </a:r>
            <a:r>
              <a:rPr lang="cs-CZ" dirty="0"/>
              <a:t> </a:t>
            </a:r>
            <a:r>
              <a:rPr lang="cs-CZ" dirty="0" err="1"/>
              <a:t>lumborum</a:t>
            </a:r>
            <a:endParaRPr lang="cs-CZ" dirty="0"/>
          </a:p>
          <a:p>
            <a:r>
              <a:rPr lang="cs-CZ" dirty="0"/>
              <a:t> </a:t>
            </a:r>
            <a:r>
              <a:rPr lang="cs-CZ" dirty="0" err="1"/>
              <a:t>erector</a:t>
            </a:r>
            <a:r>
              <a:rPr lang="cs-CZ" dirty="0"/>
              <a:t> </a:t>
            </a:r>
            <a:r>
              <a:rPr lang="cs-CZ" dirty="0" err="1"/>
              <a:t>spinae</a:t>
            </a:r>
            <a:endParaRPr lang="cs-CZ" dirty="0"/>
          </a:p>
          <a:p>
            <a:endParaRPr lang="cs-CZ" dirty="0"/>
          </a:p>
          <a:p>
            <a:endParaRPr lang="cs-CZ"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skenovat0023"/>
          <p:cNvPicPr>
            <a:picLocks noChangeAspect="1" noChangeArrowheads="1"/>
          </p:cNvPicPr>
          <p:nvPr/>
        </p:nvPicPr>
        <p:blipFill>
          <a:blip r:embed="rId2" cstate="print"/>
          <a:srcRect/>
          <a:stretch>
            <a:fillRect/>
          </a:stretch>
        </p:blipFill>
        <p:spPr bwMode="auto">
          <a:xfrm>
            <a:off x="5691178" y="642919"/>
            <a:ext cx="4419613" cy="6215082"/>
          </a:xfrm>
          <a:prstGeom prst="rect">
            <a:avLst/>
          </a:prstGeom>
          <a:noFill/>
        </p:spPr>
      </p:pic>
      <p:sp>
        <p:nvSpPr>
          <p:cNvPr id="2" name="Nadpis 1"/>
          <p:cNvSpPr>
            <a:spLocks noGrp="1"/>
          </p:cNvSpPr>
          <p:nvPr>
            <p:ph type="title"/>
          </p:nvPr>
        </p:nvSpPr>
        <p:spPr/>
        <p:txBody>
          <a:bodyPr/>
          <a:lstStyle/>
          <a:p>
            <a:r>
              <a:rPr lang="cs-CZ" dirty="0"/>
              <a:t>Rotace - otáčení</a:t>
            </a:r>
          </a:p>
        </p:txBody>
      </p:sp>
      <p:sp>
        <p:nvSpPr>
          <p:cNvPr id="3" name="Zástupný symbol pro obsah 2"/>
          <p:cNvSpPr>
            <a:spLocks noGrp="1"/>
          </p:cNvSpPr>
          <p:nvPr>
            <p:ph idx="1"/>
          </p:nvPr>
        </p:nvSpPr>
        <p:spPr/>
        <p:txBody>
          <a:bodyPr/>
          <a:lstStyle/>
          <a:p>
            <a:r>
              <a:rPr lang="cs-CZ" dirty="0"/>
              <a:t>m. </a:t>
            </a:r>
            <a:r>
              <a:rPr lang="cs-CZ" dirty="0" err="1"/>
              <a:t>obliquus</a:t>
            </a:r>
            <a:r>
              <a:rPr lang="cs-CZ" dirty="0"/>
              <a:t> </a:t>
            </a:r>
          </a:p>
          <a:p>
            <a:pPr>
              <a:buNone/>
            </a:pPr>
            <a:r>
              <a:rPr lang="cs-CZ" dirty="0" err="1"/>
              <a:t>abdominis</a:t>
            </a:r>
            <a:r>
              <a:rPr lang="cs-CZ" dirty="0"/>
              <a:t> </a:t>
            </a:r>
            <a:r>
              <a:rPr lang="cs-CZ" dirty="0" err="1"/>
              <a:t>externus</a:t>
            </a:r>
            <a:r>
              <a:rPr lang="cs-CZ" dirty="0"/>
              <a:t> a</a:t>
            </a:r>
          </a:p>
          <a:p>
            <a:pPr>
              <a:buNone/>
            </a:pPr>
            <a:r>
              <a:rPr lang="cs-CZ" dirty="0" err="1"/>
              <a:t>internus</a:t>
            </a:r>
            <a:endParaRPr lang="cs-CZ"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Příčný sval břišní</a:t>
            </a:r>
            <a:br>
              <a:rPr lang="cs-CZ" dirty="0"/>
            </a:br>
            <a:r>
              <a:rPr lang="cs-CZ" dirty="0"/>
              <a:t>m. </a:t>
            </a:r>
            <a:r>
              <a:rPr lang="cs-CZ" dirty="0" err="1"/>
              <a:t>transversus</a:t>
            </a:r>
            <a:r>
              <a:rPr lang="cs-CZ" dirty="0"/>
              <a:t> </a:t>
            </a:r>
            <a:r>
              <a:rPr lang="cs-CZ" dirty="0" err="1"/>
              <a:t>abdominis</a:t>
            </a:r>
            <a:endParaRPr lang="cs-CZ" dirty="0"/>
          </a:p>
        </p:txBody>
      </p:sp>
      <p:sp>
        <p:nvSpPr>
          <p:cNvPr id="3" name="Zástupný symbol pro obsah 2"/>
          <p:cNvSpPr>
            <a:spLocks noGrp="1"/>
          </p:cNvSpPr>
          <p:nvPr>
            <p:ph idx="1"/>
          </p:nvPr>
        </p:nvSpPr>
        <p:spPr/>
        <p:txBody>
          <a:bodyPr/>
          <a:lstStyle/>
          <a:p>
            <a:endParaRPr lang="cs-CZ"/>
          </a:p>
        </p:txBody>
      </p:sp>
      <p:pic>
        <p:nvPicPr>
          <p:cNvPr id="57346" name="Picture 2" descr="Výsledek obrázku pro příčný sval břišní"/>
          <p:cNvPicPr>
            <a:picLocks noChangeAspect="1" noChangeArrowheads="1"/>
          </p:cNvPicPr>
          <p:nvPr/>
        </p:nvPicPr>
        <p:blipFill>
          <a:blip r:embed="rId2" cstate="print"/>
          <a:srcRect/>
          <a:stretch>
            <a:fillRect/>
          </a:stretch>
        </p:blipFill>
        <p:spPr bwMode="auto">
          <a:xfrm>
            <a:off x="2881290" y="1428736"/>
            <a:ext cx="5119702" cy="5119704"/>
          </a:xfrm>
          <a:prstGeom prst="rect">
            <a:avLst/>
          </a:prstGeom>
          <a:noFill/>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a:t>
            </a:r>
            <a:r>
              <a:rPr lang="cs-CZ" i="1" dirty="0" err="1"/>
              <a:t>transversus</a:t>
            </a:r>
            <a:r>
              <a:rPr lang="cs-CZ" i="1" dirty="0"/>
              <a:t> </a:t>
            </a:r>
            <a:r>
              <a:rPr lang="cs-CZ" i="1" dirty="0" err="1"/>
              <a:t>abdominis</a:t>
            </a:r>
            <a:r>
              <a:rPr lang="cs-CZ" i="1" dirty="0"/>
              <a:t> (příčný sval břišní)</a:t>
            </a:r>
            <a:r>
              <a:rPr lang="cs-CZ" dirty="0"/>
              <a:t> </a:t>
            </a:r>
          </a:p>
        </p:txBody>
      </p:sp>
      <p:sp>
        <p:nvSpPr>
          <p:cNvPr id="3" name="Zástupný symbol pro obsah 2"/>
          <p:cNvSpPr>
            <a:spLocks noGrp="1"/>
          </p:cNvSpPr>
          <p:nvPr>
            <p:ph idx="1"/>
          </p:nvPr>
        </p:nvSpPr>
        <p:spPr/>
        <p:txBody>
          <a:bodyPr/>
          <a:lstStyle/>
          <a:p>
            <a:r>
              <a:rPr lang="cs-CZ" dirty="0"/>
              <a:t>vytváří nejhlubší vrstvu. </a:t>
            </a:r>
          </a:p>
          <a:p>
            <a:r>
              <a:rPr lang="cs-CZ" dirty="0"/>
              <a:t>Začíná na 7. - 12. žebru, zádové fascii a kosti kyčelní. Snopce probíhají jako pás kolem břišní dutiny a přecházejí v </a:t>
            </a:r>
            <a:r>
              <a:rPr lang="cs-CZ" dirty="0" err="1"/>
              <a:t>aponeurosu</a:t>
            </a:r>
            <a:r>
              <a:rPr lang="cs-CZ" dirty="0"/>
              <a:t>, která tvoří zadní část pochvy m. </a:t>
            </a:r>
            <a:r>
              <a:rPr lang="cs-CZ" dirty="0" err="1"/>
              <a:t>rectus</a:t>
            </a:r>
            <a:r>
              <a:rPr lang="cs-CZ" dirty="0"/>
              <a:t> a </a:t>
            </a:r>
          </a:p>
          <a:p>
            <a:r>
              <a:rPr lang="cs-CZ" dirty="0"/>
              <a:t>upíná se do linea alba. </a:t>
            </a:r>
          </a:p>
          <a:p>
            <a:r>
              <a:rPr lang="cs-CZ" dirty="0"/>
              <a:t>Sval se účastní břišního lisu, dýchacích pohybů břišní stěny a rotací trupu.</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Čtyřhranný sval bederní</a:t>
            </a:r>
            <a:br>
              <a:rPr lang="cs-CZ" dirty="0"/>
            </a:br>
            <a:r>
              <a:rPr lang="cs-CZ" dirty="0"/>
              <a:t>m. </a:t>
            </a:r>
            <a:r>
              <a:rPr lang="cs-CZ" dirty="0" err="1"/>
              <a:t>quadratus</a:t>
            </a:r>
            <a:r>
              <a:rPr lang="cs-CZ" dirty="0"/>
              <a:t> </a:t>
            </a:r>
            <a:r>
              <a:rPr lang="cs-CZ" dirty="0" err="1"/>
              <a:t>lumborum</a:t>
            </a:r>
            <a:endParaRPr lang="cs-CZ" dirty="0"/>
          </a:p>
        </p:txBody>
      </p:sp>
      <p:sp>
        <p:nvSpPr>
          <p:cNvPr id="3" name="Zástupný symbol pro obsah 2"/>
          <p:cNvSpPr>
            <a:spLocks noGrp="1"/>
          </p:cNvSpPr>
          <p:nvPr>
            <p:ph idx="1"/>
          </p:nvPr>
        </p:nvSpPr>
        <p:spPr/>
        <p:txBody>
          <a:bodyPr/>
          <a:lstStyle/>
          <a:p>
            <a:endParaRPr lang="cs-CZ"/>
          </a:p>
        </p:txBody>
      </p:sp>
      <p:pic>
        <p:nvPicPr>
          <p:cNvPr id="25602" name="Picture 2" descr="Výsledek obrázku pro bederní sval"/>
          <p:cNvPicPr>
            <a:picLocks noChangeAspect="1" noChangeArrowheads="1"/>
          </p:cNvPicPr>
          <p:nvPr/>
        </p:nvPicPr>
        <p:blipFill>
          <a:blip r:embed="rId2" cstate="print"/>
          <a:srcRect/>
          <a:stretch>
            <a:fillRect/>
          </a:stretch>
        </p:blipFill>
        <p:spPr bwMode="auto">
          <a:xfrm>
            <a:off x="3503712" y="1675354"/>
            <a:ext cx="5029572" cy="5182647"/>
          </a:xfrm>
          <a:prstGeom prst="rect">
            <a:avLst/>
          </a:prstGeom>
          <a:noFill/>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a:t>
            </a:r>
            <a:r>
              <a:rPr lang="cs-CZ" i="1" dirty="0" err="1"/>
              <a:t>quadratus</a:t>
            </a:r>
            <a:r>
              <a:rPr lang="cs-CZ" i="1" dirty="0"/>
              <a:t> </a:t>
            </a:r>
            <a:r>
              <a:rPr lang="cs-CZ" i="1" dirty="0" err="1"/>
              <a:t>lumborum</a:t>
            </a:r>
            <a:r>
              <a:rPr lang="cs-CZ" i="1" dirty="0"/>
              <a:t> (čtyřhranný sval bederní)</a:t>
            </a:r>
            <a:r>
              <a:rPr lang="cs-CZ" dirty="0"/>
              <a:t> </a:t>
            </a:r>
          </a:p>
        </p:txBody>
      </p:sp>
      <p:sp>
        <p:nvSpPr>
          <p:cNvPr id="3" name="Zástupný symbol pro obsah 2"/>
          <p:cNvSpPr>
            <a:spLocks noGrp="1"/>
          </p:cNvSpPr>
          <p:nvPr>
            <p:ph idx="1"/>
          </p:nvPr>
        </p:nvSpPr>
        <p:spPr/>
        <p:txBody>
          <a:bodyPr/>
          <a:lstStyle/>
          <a:p>
            <a:r>
              <a:rPr lang="cs-CZ" dirty="0"/>
              <a:t>začíná na kosti kyčelní, vede v hloubce na zadní straně dutiny břišní podél páteře a </a:t>
            </a:r>
          </a:p>
          <a:p>
            <a:r>
              <a:rPr lang="cs-CZ" dirty="0"/>
              <a:t>končí na 12. žebru. </a:t>
            </a:r>
          </a:p>
          <a:p>
            <a:r>
              <a:rPr lang="cs-CZ" dirty="0"/>
              <a:t>Při oboustranné akci zaklání bederní část páteře a při jednostranné ji uklání. </a:t>
            </a:r>
          </a:p>
          <a:p>
            <a:r>
              <a:rPr lang="cs-CZ" dirty="0"/>
              <a:t>Dále svou fixací 12. žebra umožňuje kontrakci bránice.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skenovat0021"/>
          <p:cNvPicPr>
            <a:picLocks noChangeAspect="1" noChangeArrowheads="1"/>
          </p:cNvPicPr>
          <p:nvPr/>
        </p:nvPicPr>
        <p:blipFill>
          <a:blip r:embed="rId2" cstate="print"/>
          <a:srcRect/>
          <a:stretch>
            <a:fillRect/>
          </a:stretch>
        </p:blipFill>
        <p:spPr bwMode="auto">
          <a:xfrm>
            <a:off x="2738415" y="2000216"/>
            <a:ext cx="5908357" cy="4857784"/>
          </a:xfrm>
          <a:prstGeom prst="rect">
            <a:avLst/>
          </a:prstGeom>
          <a:noFill/>
        </p:spPr>
      </p:pic>
      <p:sp>
        <p:nvSpPr>
          <p:cNvPr id="2" name="Nadpis 1"/>
          <p:cNvSpPr>
            <a:spLocks noGrp="1"/>
          </p:cNvSpPr>
          <p:nvPr>
            <p:ph type="title"/>
          </p:nvPr>
        </p:nvSpPr>
        <p:spPr/>
        <p:txBody>
          <a:bodyPr/>
          <a:lstStyle/>
          <a:p>
            <a:r>
              <a:rPr lang="cs-CZ" dirty="0"/>
              <a:t>Dorzální flexe - záklon</a:t>
            </a:r>
          </a:p>
        </p:txBody>
      </p:sp>
      <p:sp>
        <p:nvSpPr>
          <p:cNvPr id="3" name="Zástupný symbol pro obsah 2"/>
          <p:cNvSpPr>
            <a:spLocks noGrp="1"/>
          </p:cNvSpPr>
          <p:nvPr>
            <p:ph idx="1"/>
          </p:nvPr>
        </p:nvSpPr>
        <p:spPr/>
        <p:txBody>
          <a:bodyPr/>
          <a:lstStyle/>
          <a:p>
            <a:r>
              <a:rPr lang="cs-CZ" dirty="0"/>
              <a:t>M. </a:t>
            </a:r>
            <a:r>
              <a:rPr lang="cs-CZ" dirty="0" err="1"/>
              <a:t>quadratus</a:t>
            </a:r>
            <a:r>
              <a:rPr lang="cs-CZ" dirty="0"/>
              <a:t> </a:t>
            </a:r>
            <a:r>
              <a:rPr lang="cs-CZ" dirty="0" err="1"/>
              <a:t>lumborum</a:t>
            </a:r>
            <a:r>
              <a:rPr lang="cs-CZ" dirty="0"/>
              <a:t> a </a:t>
            </a:r>
            <a:r>
              <a:rPr lang="cs-CZ" dirty="0" err="1"/>
              <a:t>erector</a:t>
            </a:r>
            <a:r>
              <a:rPr lang="cs-CZ" dirty="0"/>
              <a:t> </a:t>
            </a:r>
            <a:r>
              <a:rPr lang="cs-CZ" dirty="0" err="1"/>
              <a:t>spinae</a:t>
            </a:r>
            <a:endParaRPr lang="cs-CZ"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89090" name="Picture 2" descr="skenovat0002"/>
          <p:cNvPicPr>
            <a:picLocks noChangeAspect="1" noChangeArrowheads="1"/>
          </p:cNvPicPr>
          <p:nvPr/>
        </p:nvPicPr>
        <p:blipFill>
          <a:blip r:embed="rId2" cstate="print"/>
          <a:srcRect/>
          <a:stretch>
            <a:fillRect/>
          </a:stretch>
        </p:blipFill>
        <p:spPr bwMode="auto">
          <a:xfrm>
            <a:off x="6023993" y="157756"/>
            <a:ext cx="4224345" cy="6700245"/>
          </a:xfrm>
          <a:prstGeom prst="rect">
            <a:avLst/>
          </a:prstGeom>
          <a:noFill/>
        </p:spPr>
      </p:pic>
      <p:pic>
        <p:nvPicPr>
          <p:cNvPr id="22530" name="Picture 2" descr="erectorspinae"/>
          <p:cNvPicPr>
            <a:picLocks noChangeAspect="1" noChangeArrowheads="1"/>
          </p:cNvPicPr>
          <p:nvPr/>
        </p:nvPicPr>
        <p:blipFill>
          <a:blip r:embed="rId3" cstate="print"/>
          <a:srcRect/>
          <a:stretch>
            <a:fillRect/>
          </a:stretch>
        </p:blipFill>
        <p:spPr bwMode="auto">
          <a:xfrm>
            <a:off x="2063553" y="254998"/>
            <a:ext cx="2592289" cy="6603002"/>
          </a:xfrm>
          <a:prstGeom prst="rect">
            <a:avLst/>
          </a:prstGeom>
          <a:noFill/>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Svaly hrudníku – mm. </a:t>
            </a:r>
            <a:r>
              <a:rPr lang="cs-CZ" dirty="0" err="1"/>
              <a:t>thoracis</a:t>
            </a:r>
            <a:endParaRPr lang="cs-CZ" dirty="0"/>
          </a:p>
        </p:txBody>
      </p:sp>
      <p:sp>
        <p:nvSpPr>
          <p:cNvPr id="3" name="Zástupný symbol pro obsah 2"/>
          <p:cNvSpPr>
            <a:spLocks noGrp="1"/>
          </p:cNvSpPr>
          <p:nvPr>
            <p:ph idx="1"/>
          </p:nvPr>
        </p:nvSpPr>
        <p:spPr/>
        <p:txBody>
          <a:bodyPr>
            <a:normAutofit/>
          </a:bodyPr>
          <a:lstStyle/>
          <a:p>
            <a:pPr>
              <a:buFont typeface="Wingdings" pitchFamily="2" charset="2"/>
              <a:buChar char="v"/>
            </a:pPr>
            <a:r>
              <a:rPr lang="cs-CZ" b="1" dirty="0"/>
              <a:t>Svaly </a:t>
            </a:r>
            <a:r>
              <a:rPr lang="cs-CZ" b="1" dirty="0" err="1"/>
              <a:t>thoracohumerální</a:t>
            </a:r>
            <a:r>
              <a:rPr lang="cs-CZ" b="1" dirty="0"/>
              <a:t> -</a:t>
            </a:r>
            <a:r>
              <a:rPr lang="cs-CZ" dirty="0"/>
              <a:t> </a:t>
            </a:r>
            <a:r>
              <a:rPr lang="cs-CZ" i="1" dirty="0" err="1"/>
              <a:t>Musculus</a:t>
            </a:r>
            <a:r>
              <a:rPr lang="cs-CZ" i="1" dirty="0"/>
              <a:t> </a:t>
            </a:r>
            <a:r>
              <a:rPr lang="cs-CZ" i="1" dirty="0" err="1"/>
              <a:t>pectoralis</a:t>
            </a:r>
            <a:r>
              <a:rPr lang="cs-CZ" i="1" dirty="0"/>
              <a:t> major, </a:t>
            </a:r>
            <a:r>
              <a:rPr lang="cs-CZ" i="1" dirty="0" err="1"/>
              <a:t>Musculus</a:t>
            </a:r>
            <a:r>
              <a:rPr lang="cs-CZ" i="1" dirty="0"/>
              <a:t> </a:t>
            </a:r>
            <a:r>
              <a:rPr lang="cs-CZ" i="1" dirty="0" err="1"/>
              <a:t>pectoralis</a:t>
            </a:r>
            <a:r>
              <a:rPr lang="cs-CZ" i="1" dirty="0"/>
              <a:t> </a:t>
            </a:r>
            <a:r>
              <a:rPr lang="cs-CZ" i="1" dirty="0" err="1"/>
              <a:t>minor</a:t>
            </a:r>
            <a:r>
              <a:rPr lang="cs-CZ" i="1" dirty="0"/>
              <a:t>, </a:t>
            </a:r>
            <a:r>
              <a:rPr lang="cs-CZ" i="1" dirty="0" err="1"/>
              <a:t>Musculus</a:t>
            </a:r>
            <a:r>
              <a:rPr lang="cs-CZ" i="1" dirty="0"/>
              <a:t> </a:t>
            </a:r>
            <a:r>
              <a:rPr lang="cs-CZ" i="1" dirty="0" err="1"/>
              <a:t>subclavius</a:t>
            </a:r>
            <a:r>
              <a:rPr lang="cs-CZ" i="1" dirty="0"/>
              <a:t>, </a:t>
            </a:r>
            <a:r>
              <a:rPr lang="cs-CZ" i="1" dirty="0" err="1"/>
              <a:t>Musculus</a:t>
            </a:r>
            <a:r>
              <a:rPr lang="cs-CZ" i="1" dirty="0"/>
              <a:t> </a:t>
            </a:r>
            <a:r>
              <a:rPr lang="cs-CZ" i="1" dirty="0" err="1"/>
              <a:t>serratus</a:t>
            </a:r>
            <a:r>
              <a:rPr lang="cs-CZ" i="1" dirty="0"/>
              <a:t> </a:t>
            </a:r>
            <a:r>
              <a:rPr lang="cs-CZ" i="1" dirty="0" err="1"/>
              <a:t>anterior</a:t>
            </a:r>
            <a:endParaRPr lang="cs-CZ" i="1" dirty="0"/>
          </a:p>
          <a:p>
            <a:pPr>
              <a:buFont typeface="Wingdings" pitchFamily="2" charset="2"/>
              <a:buChar char="v"/>
            </a:pPr>
            <a:r>
              <a:rPr lang="cs-CZ" b="1" dirty="0"/>
              <a:t>Autochtonní svaly hrudníku - </a:t>
            </a:r>
            <a:r>
              <a:rPr lang="cs-CZ" i="1" dirty="0" err="1"/>
              <a:t>Musculi</a:t>
            </a:r>
            <a:r>
              <a:rPr lang="cs-CZ" i="1" dirty="0"/>
              <a:t> </a:t>
            </a:r>
            <a:r>
              <a:rPr lang="cs-CZ" i="1" dirty="0" err="1"/>
              <a:t>intercostales</a:t>
            </a:r>
            <a:r>
              <a:rPr lang="cs-CZ" i="1" dirty="0"/>
              <a:t>, </a:t>
            </a:r>
            <a:r>
              <a:rPr lang="cs-CZ" i="1" dirty="0" err="1"/>
              <a:t>Musculi</a:t>
            </a:r>
            <a:r>
              <a:rPr lang="cs-CZ" i="1" dirty="0"/>
              <a:t> </a:t>
            </a:r>
            <a:r>
              <a:rPr lang="cs-CZ" i="1" dirty="0" err="1"/>
              <a:t>subcostales</a:t>
            </a:r>
            <a:r>
              <a:rPr lang="cs-CZ" i="1" dirty="0"/>
              <a:t>, </a:t>
            </a:r>
            <a:r>
              <a:rPr lang="cs-CZ" i="1" dirty="0" err="1"/>
              <a:t>Musculus</a:t>
            </a:r>
            <a:r>
              <a:rPr lang="cs-CZ" i="1" dirty="0"/>
              <a:t> </a:t>
            </a:r>
            <a:r>
              <a:rPr lang="cs-CZ" i="1" dirty="0" err="1"/>
              <a:t>transversus</a:t>
            </a:r>
            <a:r>
              <a:rPr lang="cs-CZ" i="1" dirty="0"/>
              <a:t> </a:t>
            </a:r>
            <a:r>
              <a:rPr lang="cs-CZ" i="1" dirty="0" err="1"/>
              <a:t>thoracis</a:t>
            </a:r>
            <a:r>
              <a:rPr lang="cs-CZ" i="1" dirty="0"/>
              <a:t> </a:t>
            </a:r>
            <a:endParaRPr lang="cs-CZ"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8F898C-8391-B470-5998-B1FC78E63E2E}"/>
              </a:ext>
            </a:extLst>
          </p:cNvPr>
          <p:cNvSpPr>
            <a:spLocks noGrp="1"/>
          </p:cNvSpPr>
          <p:nvPr>
            <p:ph type="title"/>
          </p:nvPr>
        </p:nvSpPr>
        <p:spPr/>
        <p:txBody>
          <a:bodyPr/>
          <a:lstStyle/>
          <a:p>
            <a:r>
              <a:rPr lang="cs-CZ" dirty="0"/>
              <a:t>Pohyby v kloubech</a:t>
            </a:r>
          </a:p>
        </p:txBody>
      </p:sp>
      <p:sp>
        <p:nvSpPr>
          <p:cNvPr id="3" name="Zástupný obsah 2">
            <a:extLst>
              <a:ext uri="{FF2B5EF4-FFF2-40B4-BE49-F238E27FC236}">
                <a16:creationId xmlns:a16="http://schemas.microsoft.com/office/drawing/2014/main" id="{49EC670A-D2A9-E560-0085-8ECA1045D3DF}"/>
              </a:ext>
            </a:extLst>
          </p:cNvPr>
          <p:cNvSpPr>
            <a:spLocks noGrp="1"/>
          </p:cNvSpPr>
          <p:nvPr>
            <p:ph idx="1"/>
          </p:nvPr>
        </p:nvSpPr>
        <p:spPr/>
        <p:txBody>
          <a:bodyPr/>
          <a:lstStyle/>
          <a:p>
            <a:r>
              <a:rPr lang="cs-CZ" altLang="cs-CZ" dirty="0"/>
              <a:t>Hlavní pohyby</a:t>
            </a:r>
          </a:p>
          <a:p>
            <a:pPr>
              <a:buFontTx/>
              <a:buChar char="-"/>
            </a:pPr>
            <a:r>
              <a:rPr lang="cs-CZ" altLang="cs-CZ" dirty="0"/>
              <a:t>Flexe – extenze</a:t>
            </a:r>
          </a:p>
          <a:p>
            <a:pPr>
              <a:buFontTx/>
              <a:buChar char="-"/>
            </a:pPr>
            <a:r>
              <a:rPr lang="cs-CZ" altLang="cs-CZ" dirty="0"/>
              <a:t>Abdukce – addukce</a:t>
            </a:r>
          </a:p>
          <a:p>
            <a:pPr>
              <a:buFontTx/>
              <a:buChar char="-"/>
            </a:pPr>
            <a:r>
              <a:rPr lang="cs-CZ" altLang="cs-CZ" dirty="0"/>
              <a:t>Rotace</a:t>
            </a:r>
          </a:p>
          <a:p>
            <a:pPr>
              <a:buFontTx/>
              <a:buChar char="-"/>
            </a:pPr>
            <a:r>
              <a:rPr lang="cs-CZ" altLang="cs-CZ" dirty="0"/>
              <a:t>Cirkumdukce</a:t>
            </a:r>
          </a:p>
          <a:p>
            <a:pPr>
              <a:buFont typeface="Arial" panose="020B0604020202020204" pitchFamily="34" charset="0"/>
              <a:buNone/>
            </a:pPr>
            <a:r>
              <a:rPr lang="cs-CZ" altLang="cs-CZ" dirty="0"/>
              <a:t>Rozsah pohybu je dán</a:t>
            </a:r>
          </a:p>
          <a:p>
            <a:pPr>
              <a:buFont typeface="Arial" panose="020B0604020202020204" pitchFamily="34" charset="0"/>
              <a:buNone/>
            </a:pPr>
            <a:r>
              <a:rPr lang="cs-CZ" altLang="cs-CZ" dirty="0"/>
              <a:t>poměrem mezi plochami</a:t>
            </a:r>
          </a:p>
          <a:p>
            <a:pPr>
              <a:buFont typeface="Arial" panose="020B0604020202020204" pitchFamily="34" charset="0"/>
              <a:buNone/>
            </a:pPr>
            <a:r>
              <a:rPr lang="cs-CZ" altLang="cs-CZ" dirty="0"/>
              <a:t>kloubní jamky a hlavice</a:t>
            </a:r>
          </a:p>
          <a:p>
            <a:endParaRPr lang="cs-CZ" dirty="0"/>
          </a:p>
        </p:txBody>
      </p:sp>
      <p:sp>
        <p:nvSpPr>
          <p:cNvPr id="4" name="Zástupný symbol pro zápatí 3">
            <a:extLst>
              <a:ext uri="{FF2B5EF4-FFF2-40B4-BE49-F238E27FC236}">
                <a16:creationId xmlns:a16="http://schemas.microsoft.com/office/drawing/2014/main" id="{64B5E576-7DBC-25E0-6633-D7110E68242B}"/>
              </a:ext>
            </a:extLst>
          </p:cNvPr>
          <p:cNvSpPr>
            <a:spLocks noGrp="1"/>
          </p:cNvSpPr>
          <p:nvPr>
            <p:ph type="ftr" sz="quarter" idx="11"/>
          </p:nvPr>
        </p:nvSpPr>
        <p:spPr/>
        <p:txBody>
          <a:bodyPr/>
          <a:lstStyle/>
          <a:p>
            <a:r>
              <a:rPr lang="cs-CZ"/>
              <a:t>www.studiolevitas.cz</a:t>
            </a:r>
          </a:p>
        </p:txBody>
      </p:sp>
    </p:spTree>
    <p:extLst>
      <p:ext uri="{BB962C8B-B14F-4D97-AF65-F5344CB8AC3E}">
        <p14:creationId xmlns:p14="http://schemas.microsoft.com/office/powerpoint/2010/main" val="5952468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a:t>
            </a:r>
            <a:r>
              <a:rPr lang="cs-CZ" i="1" dirty="0" err="1"/>
              <a:t>pectoralis</a:t>
            </a:r>
            <a:r>
              <a:rPr lang="cs-CZ" i="1" dirty="0"/>
              <a:t> major (velký sval prsní</a:t>
            </a:r>
            <a:endParaRPr lang="cs-CZ" dirty="0"/>
          </a:p>
        </p:txBody>
      </p:sp>
      <p:sp>
        <p:nvSpPr>
          <p:cNvPr id="3" name="Zástupný symbol pro obsah 2"/>
          <p:cNvSpPr>
            <a:spLocks noGrp="1"/>
          </p:cNvSpPr>
          <p:nvPr>
            <p:ph idx="1"/>
          </p:nvPr>
        </p:nvSpPr>
        <p:spPr>
          <a:xfrm>
            <a:off x="1981200" y="1600200"/>
            <a:ext cx="8229600" cy="5257800"/>
          </a:xfrm>
        </p:spPr>
        <p:txBody>
          <a:bodyPr>
            <a:normAutofit fontScale="92500"/>
          </a:bodyPr>
          <a:lstStyle/>
          <a:p>
            <a:r>
              <a:rPr lang="cs-CZ" dirty="0"/>
              <a:t> se podle svých začátků dělí obvykle na tři části: </a:t>
            </a:r>
            <a:r>
              <a:rPr lang="cs-CZ" dirty="0" err="1"/>
              <a:t>pars</a:t>
            </a:r>
            <a:r>
              <a:rPr lang="cs-CZ" dirty="0"/>
              <a:t> </a:t>
            </a:r>
            <a:r>
              <a:rPr lang="cs-CZ" dirty="0" err="1"/>
              <a:t>clavicularis</a:t>
            </a:r>
            <a:r>
              <a:rPr lang="cs-CZ" dirty="0"/>
              <a:t> (začíná na mediální straně kosti klíční), </a:t>
            </a:r>
            <a:r>
              <a:rPr lang="cs-CZ" dirty="0" err="1"/>
              <a:t>pars</a:t>
            </a:r>
            <a:r>
              <a:rPr lang="cs-CZ" dirty="0"/>
              <a:t> </a:t>
            </a:r>
            <a:r>
              <a:rPr lang="cs-CZ" dirty="0" err="1"/>
              <a:t>sternocostalis</a:t>
            </a:r>
            <a:r>
              <a:rPr lang="cs-CZ" dirty="0"/>
              <a:t> (na sternu a přilehlé části prvních 6 žeber) a </a:t>
            </a:r>
            <a:r>
              <a:rPr lang="cs-CZ" dirty="0" err="1"/>
              <a:t>pars</a:t>
            </a:r>
            <a:r>
              <a:rPr lang="cs-CZ" dirty="0"/>
              <a:t> </a:t>
            </a:r>
            <a:r>
              <a:rPr lang="cs-CZ" dirty="0" err="1"/>
              <a:t>abdominalis</a:t>
            </a:r>
            <a:r>
              <a:rPr lang="cs-CZ" dirty="0"/>
              <a:t> (na pochvě přímého břišního svalu). </a:t>
            </a:r>
          </a:p>
          <a:p>
            <a:r>
              <a:rPr lang="cs-CZ" dirty="0"/>
              <a:t>Upíná se na humerus.</a:t>
            </a:r>
          </a:p>
          <a:p>
            <a:r>
              <a:rPr lang="cs-CZ" dirty="0"/>
              <a:t> Funkčně se rozlišuje také podle svých částí, tedy podle uložení svalových vláken: klavikulární - pomáhá při flexi paže a udržuje ji v ní, zbylé dvě </a:t>
            </a:r>
            <a:r>
              <a:rPr lang="cs-CZ" dirty="0" err="1"/>
              <a:t>addukují</a:t>
            </a:r>
            <a:r>
              <a:rPr lang="cs-CZ" dirty="0"/>
              <a:t> paži (tj. přitahují ji k tělu z upažení) a rotují ji do vnitřní rotace</a:t>
            </a:r>
          </a:p>
          <a:p>
            <a:r>
              <a:rPr lang="cs-CZ" dirty="0"/>
              <a:t>Stejně tak působí sval, když je paže fixována, pohybuje však tím pádem trupem: addukce paže - zdvíhá hrudník k paži (např. šplh), zdvíhá žebra - pomocný nádechový sval.</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Velký sval prsní – m </a:t>
            </a:r>
            <a:r>
              <a:rPr lang="cs-CZ" dirty="0" err="1"/>
              <a:t>pectoralis</a:t>
            </a:r>
            <a:r>
              <a:rPr lang="cs-CZ" dirty="0"/>
              <a:t> maior</a:t>
            </a:r>
          </a:p>
        </p:txBody>
      </p:sp>
      <p:sp>
        <p:nvSpPr>
          <p:cNvPr id="3" name="Zástupný symbol pro obsah 2"/>
          <p:cNvSpPr>
            <a:spLocks noGrp="1"/>
          </p:cNvSpPr>
          <p:nvPr>
            <p:ph idx="1"/>
          </p:nvPr>
        </p:nvSpPr>
        <p:spPr/>
        <p:txBody>
          <a:bodyPr/>
          <a:lstStyle/>
          <a:p>
            <a:endParaRPr lang="cs-CZ" dirty="0"/>
          </a:p>
        </p:txBody>
      </p:sp>
      <p:pic>
        <p:nvPicPr>
          <p:cNvPr id="63490" name="Picture 2" descr="http://www.muskelaufbau-forum.de/planer/m_pectoralis_major.jpg"/>
          <p:cNvPicPr>
            <a:picLocks noChangeAspect="1" noChangeArrowheads="1"/>
          </p:cNvPicPr>
          <p:nvPr/>
        </p:nvPicPr>
        <p:blipFill>
          <a:blip r:embed="rId2" cstate="print"/>
          <a:srcRect/>
          <a:stretch>
            <a:fillRect/>
          </a:stretch>
        </p:blipFill>
        <p:spPr bwMode="auto">
          <a:xfrm>
            <a:off x="3537354" y="1412776"/>
            <a:ext cx="5549496" cy="5445224"/>
          </a:xfrm>
          <a:prstGeom prst="rect">
            <a:avLst/>
          </a:prstGeom>
          <a:noFill/>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a:t>
            </a:r>
            <a:r>
              <a:rPr lang="cs-CZ" i="1" dirty="0" err="1"/>
              <a:t>pectoralis</a:t>
            </a:r>
            <a:r>
              <a:rPr lang="cs-CZ" i="1" dirty="0"/>
              <a:t> </a:t>
            </a:r>
            <a:r>
              <a:rPr lang="cs-CZ" i="1" dirty="0" err="1"/>
              <a:t>minor</a:t>
            </a:r>
            <a:r>
              <a:rPr lang="cs-CZ" i="1" dirty="0"/>
              <a:t> (malý sval prsní)</a:t>
            </a:r>
            <a:r>
              <a:rPr lang="cs-CZ" dirty="0"/>
              <a:t> </a:t>
            </a:r>
          </a:p>
        </p:txBody>
      </p:sp>
      <p:sp>
        <p:nvSpPr>
          <p:cNvPr id="3" name="Zástupný symbol pro obsah 2"/>
          <p:cNvSpPr>
            <a:spLocks noGrp="1"/>
          </p:cNvSpPr>
          <p:nvPr>
            <p:ph idx="1"/>
          </p:nvPr>
        </p:nvSpPr>
        <p:spPr/>
        <p:txBody>
          <a:bodyPr>
            <a:normAutofit/>
          </a:bodyPr>
          <a:lstStyle/>
          <a:p>
            <a:r>
              <a:rPr lang="cs-CZ" dirty="0"/>
              <a:t>je krytý velkým. </a:t>
            </a:r>
          </a:p>
          <a:p>
            <a:r>
              <a:rPr lang="cs-CZ" dirty="0"/>
              <a:t>Začíná vpředu na 3.-5. žebru a </a:t>
            </a:r>
          </a:p>
          <a:p>
            <a:r>
              <a:rPr lang="cs-CZ" dirty="0"/>
              <a:t>upíná se na </a:t>
            </a:r>
            <a:r>
              <a:rPr lang="cs-CZ" dirty="0" err="1"/>
              <a:t>processus</a:t>
            </a:r>
            <a:r>
              <a:rPr lang="cs-CZ" dirty="0"/>
              <a:t> </a:t>
            </a:r>
            <a:r>
              <a:rPr lang="cs-CZ" dirty="0" err="1"/>
              <a:t>coracoideus</a:t>
            </a:r>
            <a:r>
              <a:rPr lang="cs-CZ" dirty="0"/>
              <a:t> (část lopatky, vyčnívající vpřed). </a:t>
            </a:r>
          </a:p>
          <a:p>
            <a:r>
              <a:rPr lang="cs-CZ" dirty="0"/>
              <a:t>Lopatku táhne dopředu a dolů, s tím jde kloubní jamka ramenního kloubu dopředu, tedy do polohy při flexi v ramenním kloubu. Pokud je fixován pletenec horní končetiny, pomáhá při nádechu.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Malý sval prsní – m. </a:t>
            </a:r>
            <a:r>
              <a:rPr lang="cs-CZ" dirty="0" err="1"/>
              <a:t>pectoralis</a:t>
            </a:r>
            <a:r>
              <a:rPr lang="cs-CZ" dirty="0"/>
              <a:t> </a:t>
            </a:r>
            <a:r>
              <a:rPr lang="cs-CZ" dirty="0" err="1"/>
              <a:t>minor</a:t>
            </a:r>
            <a:endParaRPr lang="cs-CZ" dirty="0"/>
          </a:p>
        </p:txBody>
      </p:sp>
      <p:sp>
        <p:nvSpPr>
          <p:cNvPr id="3" name="Zástupný symbol pro obsah 2"/>
          <p:cNvSpPr>
            <a:spLocks noGrp="1"/>
          </p:cNvSpPr>
          <p:nvPr>
            <p:ph idx="1"/>
          </p:nvPr>
        </p:nvSpPr>
        <p:spPr/>
        <p:txBody>
          <a:bodyPr/>
          <a:lstStyle/>
          <a:p>
            <a:pPr>
              <a:buNone/>
            </a:pPr>
            <a:endParaRPr lang="cs-CZ" dirty="0"/>
          </a:p>
        </p:txBody>
      </p:sp>
      <p:pic>
        <p:nvPicPr>
          <p:cNvPr id="21506" name="Picture 2" descr="https://medicina.ronnie.cz/img/data/clanky/normal/926_2.jpg"/>
          <p:cNvPicPr>
            <a:picLocks noChangeAspect="1" noChangeArrowheads="1"/>
          </p:cNvPicPr>
          <p:nvPr/>
        </p:nvPicPr>
        <p:blipFill>
          <a:blip r:embed="rId2" cstate="print"/>
          <a:srcRect/>
          <a:stretch>
            <a:fillRect/>
          </a:stretch>
        </p:blipFill>
        <p:spPr bwMode="auto">
          <a:xfrm>
            <a:off x="3503712" y="1854158"/>
            <a:ext cx="4289648" cy="4686840"/>
          </a:xfrm>
          <a:prstGeom prst="rect">
            <a:avLst/>
          </a:prstGeom>
          <a:noFill/>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a:t>
            </a:r>
            <a:r>
              <a:rPr lang="cs-CZ" i="1" dirty="0" err="1"/>
              <a:t>subclavius</a:t>
            </a:r>
            <a:r>
              <a:rPr lang="cs-CZ" i="1" dirty="0"/>
              <a:t> (sval podklíčkový)</a:t>
            </a:r>
            <a:r>
              <a:rPr lang="cs-CZ" dirty="0"/>
              <a:t> </a:t>
            </a:r>
          </a:p>
        </p:txBody>
      </p:sp>
      <p:sp>
        <p:nvSpPr>
          <p:cNvPr id="3" name="Zástupný symbol pro obsah 2"/>
          <p:cNvSpPr>
            <a:spLocks noGrp="1"/>
          </p:cNvSpPr>
          <p:nvPr>
            <p:ph idx="1"/>
          </p:nvPr>
        </p:nvSpPr>
        <p:spPr/>
        <p:txBody>
          <a:bodyPr/>
          <a:lstStyle/>
          <a:p>
            <a:r>
              <a:rPr lang="cs-CZ" dirty="0"/>
              <a:t>je drobný sval jdoucí od spodní strany </a:t>
            </a:r>
            <a:r>
              <a:rPr lang="cs-CZ" dirty="0" err="1"/>
              <a:t>claviculy</a:t>
            </a:r>
            <a:r>
              <a:rPr lang="cs-CZ" dirty="0"/>
              <a:t> k 1. žebru. </a:t>
            </a:r>
          </a:p>
          <a:p>
            <a:r>
              <a:rPr lang="cs-CZ" dirty="0"/>
              <a:t>Táhne klíční kost kaudálně - dolů </a:t>
            </a:r>
          </a:p>
        </p:txBody>
      </p:sp>
      <p:pic>
        <p:nvPicPr>
          <p:cNvPr id="34818" name="Picture 2" descr="Výsledek obrázku pro subclavius"/>
          <p:cNvPicPr>
            <a:picLocks noChangeAspect="1" noChangeArrowheads="1"/>
          </p:cNvPicPr>
          <p:nvPr/>
        </p:nvPicPr>
        <p:blipFill>
          <a:blip r:embed="rId2" cstate="print"/>
          <a:srcRect/>
          <a:stretch>
            <a:fillRect/>
          </a:stretch>
        </p:blipFill>
        <p:spPr bwMode="auto">
          <a:xfrm>
            <a:off x="3433694" y="3194526"/>
            <a:ext cx="6515418" cy="3663474"/>
          </a:xfrm>
          <a:prstGeom prst="rect">
            <a:avLst/>
          </a:prstGeom>
          <a:noFill/>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Přední pilovitý sval</a:t>
            </a:r>
            <a:br>
              <a:rPr lang="cs-CZ" dirty="0"/>
            </a:br>
            <a:r>
              <a:rPr lang="cs-CZ" dirty="0"/>
              <a:t>mm. </a:t>
            </a:r>
            <a:r>
              <a:rPr lang="cs-CZ" dirty="0" err="1"/>
              <a:t>Serratus</a:t>
            </a:r>
            <a:r>
              <a:rPr lang="cs-CZ" dirty="0"/>
              <a:t> </a:t>
            </a:r>
            <a:r>
              <a:rPr lang="cs-CZ" dirty="0" err="1"/>
              <a:t>anterior</a:t>
            </a:r>
            <a:endParaRPr lang="cs-CZ" dirty="0"/>
          </a:p>
        </p:txBody>
      </p:sp>
      <p:sp>
        <p:nvSpPr>
          <p:cNvPr id="3" name="Zástupný symbol pro obsah 2"/>
          <p:cNvSpPr>
            <a:spLocks noGrp="1"/>
          </p:cNvSpPr>
          <p:nvPr>
            <p:ph idx="1"/>
          </p:nvPr>
        </p:nvSpPr>
        <p:spPr/>
        <p:txBody>
          <a:bodyPr/>
          <a:lstStyle/>
          <a:p>
            <a:endParaRPr lang="cs-CZ" dirty="0"/>
          </a:p>
        </p:txBody>
      </p:sp>
      <p:pic>
        <p:nvPicPr>
          <p:cNvPr id="65538" name="Picture 2" descr="http://player.slideplayer.cz/11/3183134/data/images/img30.jpg"/>
          <p:cNvPicPr>
            <a:picLocks noChangeAspect="1" noChangeArrowheads="1"/>
          </p:cNvPicPr>
          <p:nvPr/>
        </p:nvPicPr>
        <p:blipFill>
          <a:blip r:embed="rId2" cstate="print"/>
          <a:srcRect/>
          <a:stretch>
            <a:fillRect/>
          </a:stretch>
        </p:blipFill>
        <p:spPr bwMode="auto">
          <a:xfrm>
            <a:off x="1847529" y="1484784"/>
            <a:ext cx="4286263" cy="5143516"/>
          </a:xfrm>
          <a:prstGeom prst="rect">
            <a:avLst/>
          </a:prstGeom>
          <a:noFill/>
        </p:spPr>
      </p:pic>
      <p:pic>
        <p:nvPicPr>
          <p:cNvPr id="20482" name="Picture 2" descr="https://medicina.ronnie.cz/img/data/clanky/normal/926_5.jpg"/>
          <p:cNvPicPr>
            <a:picLocks noChangeAspect="1" noChangeArrowheads="1"/>
          </p:cNvPicPr>
          <p:nvPr/>
        </p:nvPicPr>
        <p:blipFill>
          <a:blip r:embed="rId3" cstate="print"/>
          <a:srcRect/>
          <a:stretch>
            <a:fillRect/>
          </a:stretch>
        </p:blipFill>
        <p:spPr bwMode="auto">
          <a:xfrm>
            <a:off x="6740212" y="1484784"/>
            <a:ext cx="3927789" cy="5373216"/>
          </a:xfrm>
          <a:prstGeom prst="rect">
            <a:avLst/>
          </a:prstGeom>
          <a:noFill/>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a:t>
            </a:r>
            <a:r>
              <a:rPr lang="cs-CZ" i="1" dirty="0" err="1"/>
              <a:t>serratus</a:t>
            </a:r>
            <a:r>
              <a:rPr lang="cs-CZ" i="1" dirty="0"/>
              <a:t> </a:t>
            </a:r>
            <a:r>
              <a:rPr lang="cs-CZ" i="1" dirty="0" err="1"/>
              <a:t>anterior</a:t>
            </a:r>
            <a:r>
              <a:rPr lang="cs-CZ" i="1" dirty="0"/>
              <a:t> (pilovitý sval přední)</a:t>
            </a:r>
            <a:r>
              <a:rPr lang="cs-CZ" dirty="0"/>
              <a:t> </a:t>
            </a:r>
          </a:p>
        </p:txBody>
      </p:sp>
      <p:sp>
        <p:nvSpPr>
          <p:cNvPr id="3" name="Zástupný symbol pro obsah 2"/>
          <p:cNvSpPr>
            <a:spLocks noGrp="1"/>
          </p:cNvSpPr>
          <p:nvPr>
            <p:ph idx="1"/>
          </p:nvPr>
        </p:nvSpPr>
        <p:spPr>
          <a:xfrm>
            <a:off x="1981200" y="1600200"/>
            <a:ext cx="8229600" cy="5257800"/>
          </a:xfrm>
        </p:spPr>
        <p:txBody>
          <a:bodyPr>
            <a:normAutofit/>
          </a:bodyPr>
          <a:lstStyle/>
          <a:p>
            <a:r>
              <a:rPr lang="cs-CZ" dirty="0"/>
              <a:t>začíná devíti zuby na 1.-9. žebru, jde pod lopatkou </a:t>
            </a:r>
          </a:p>
          <a:p>
            <a:r>
              <a:rPr lang="cs-CZ" dirty="0"/>
              <a:t>upíná se na jejím mediálním okraji (tj. okraji při páteři).</a:t>
            </a:r>
          </a:p>
          <a:p>
            <a:r>
              <a:rPr lang="cs-CZ" dirty="0"/>
              <a:t> Funkce: drží lopatku u hrudníku a svým tahem ji vytáčí zevně. Při jeho obrně lopatka odstává (jako křídlo). Právě vytočení lopatky zevně je nutností pro schopnost abdukce horní končetiny nad horizontálu. Tohoto pohybu se totiž již musí zúčastnit také lopatka, nejen pohyb v kloubu ramenním jako takovém. </a:t>
            </a:r>
          </a:p>
          <a:p>
            <a:r>
              <a:rPr lang="cs-CZ" dirty="0"/>
              <a:t>Při fixované lopatce pomáhá zdvíhat žebra - pomocný nádechový sval.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Atochtonní</a:t>
            </a:r>
            <a:r>
              <a:rPr lang="cs-CZ" dirty="0"/>
              <a:t> svaly hrudníku</a:t>
            </a:r>
          </a:p>
        </p:txBody>
      </p:sp>
      <p:sp>
        <p:nvSpPr>
          <p:cNvPr id="3" name="Zástupný symbol pro obsah 2"/>
          <p:cNvSpPr>
            <a:spLocks noGrp="1"/>
          </p:cNvSpPr>
          <p:nvPr>
            <p:ph idx="1"/>
          </p:nvPr>
        </p:nvSpPr>
        <p:spPr/>
        <p:txBody>
          <a:bodyPr>
            <a:normAutofit/>
          </a:bodyPr>
          <a:lstStyle/>
          <a:p>
            <a:r>
              <a:rPr lang="cs-CZ" i="1" dirty="0" err="1"/>
              <a:t>Musculi</a:t>
            </a:r>
            <a:r>
              <a:rPr lang="cs-CZ" i="1" dirty="0"/>
              <a:t> </a:t>
            </a:r>
            <a:r>
              <a:rPr lang="cs-CZ" i="1" dirty="0" err="1"/>
              <a:t>intercostales</a:t>
            </a:r>
            <a:r>
              <a:rPr lang="cs-CZ" i="1" dirty="0"/>
              <a:t> (svaly mezižeberní)</a:t>
            </a:r>
            <a:r>
              <a:rPr lang="cs-CZ" dirty="0"/>
              <a:t> </a:t>
            </a:r>
          </a:p>
          <a:p>
            <a:r>
              <a:rPr lang="cs-CZ" dirty="0"/>
              <a:t>jsou drobné svaly vyplňující mezižebří. Tvoří tři vrstvy: </a:t>
            </a:r>
            <a:r>
              <a:rPr lang="cs-CZ" dirty="0" err="1"/>
              <a:t>musculi</a:t>
            </a:r>
            <a:r>
              <a:rPr lang="cs-CZ" dirty="0"/>
              <a:t> </a:t>
            </a:r>
            <a:r>
              <a:rPr lang="cs-CZ" dirty="0" err="1"/>
              <a:t>intercostales</a:t>
            </a:r>
            <a:r>
              <a:rPr lang="cs-CZ" dirty="0"/>
              <a:t> </a:t>
            </a:r>
            <a:r>
              <a:rPr lang="cs-CZ" dirty="0" err="1"/>
              <a:t>externi</a:t>
            </a:r>
            <a:r>
              <a:rPr lang="cs-CZ" dirty="0"/>
              <a:t> (nádech), </a:t>
            </a:r>
            <a:r>
              <a:rPr lang="cs-CZ" dirty="0" err="1"/>
              <a:t>interni</a:t>
            </a:r>
            <a:r>
              <a:rPr lang="cs-CZ" dirty="0"/>
              <a:t> (výdech) a </a:t>
            </a:r>
            <a:r>
              <a:rPr lang="cs-CZ" dirty="0" err="1"/>
              <a:t>intimi</a:t>
            </a:r>
            <a:r>
              <a:rPr lang="cs-CZ" dirty="0"/>
              <a:t> (výdech). </a:t>
            </a:r>
          </a:p>
          <a:p>
            <a:r>
              <a:rPr lang="cs-CZ" i="1" dirty="0" err="1"/>
              <a:t>Musculus</a:t>
            </a:r>
            <a:r>
              <a:rPr lang="cs-CZ" i="1" dirty="0"/>
              <a:t> </a:t>
            </a:r>
            <a:r>
              <a:rPr lang="cs-CZ" i="1" dirty="0" err="1"/>
              <a:t>transversus</a:t>
            </a:r>
            <a:r>
              <a:rPr lang="cs-CZ" i="1" dirty="0"/>
              <a:t> </a:t>
            </a:r>
            <a:r>
              <a:rPr lang="cs-CZ" i="1" dirty="0" err="1"/>
              <a:t>thoracis</a:t>
            </a:r>
            <a:r>
              <a:rPr lang="cs-CZ" i="1" dirty="0"/>
              <a:t> (příčný sval hrudní)</a:t>
            </a:r>
            <a:r>
              <a:rPr lang="cs-CZ" dirty="0"/>
              <a:t> </a:t>
            </a:r>
          </a:p>
          <a:p>
            <a:r>
              <a:rPr lang="cs-CZ" dirty="0"/>
              <a:t>leží na vnitřní straně sterna, je to plochý sval. Jako vějíř se rozbíhá na mediální části 2.-6. žebra. Pomocný výdechový sval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66244D-6B09-B6DD-E0CF-96C92CA1BF67}"/>
              </a:ext>
            </a:extLst>
          </p:cNvPr>
          <p:cNvSpPr>
            <a:spLocks noGrp="1"/>
          </p:cNvSpPr>
          <p:nvPr>
            <p:ph type="title"/>
          </p:nvPr>
        </p:nvSpPr>
        <p:spPr/>
        <p:txBody>
          <a:bodyPr/>
          <a:lstStyle/>
          <a:p>
            <a:r>
              <a:rPr lang="cs-CZ" dirty="0"/>
              <a:t>Bránice - </a:t>
            </a:r>
            <a:r>
              <a:rPr lang="cs-CZ" dirty="0" err="1"/>
              <a:t>diaphragma</a:t>
            </a:r>
            <a:endParaRPr lang="cs-CZ" dirty="0"/>
          </a:p>
        </p:txBody>
      </p:sp>
      <p:pic>
        <p:nvPicPr>
          <p:cNvPr id="6" name="Zástupný obsah 5" descr="Obsah obrázku kresba, Perokresba, ilustrace, skica&#10;&#10;Obsah generovaný pomocí AI může být nesprávný.">
            <a:extLst>
              <a:ext uri="{FF2B5EF4-FFF2-40B4-BE49-F238E27FC236}">
                <a16:creationId xmlns:a16="http://schemas.microsoft.com/office/drawing/2014/main" id="{3E8B4FCF-68CD-2446-D7D6-930CDACF3F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0697" y="1825625"/>
            <a:ext cx="6610606" cy="4351338"/>
          </a:xfrm>
        </p:spPr>
      </p:pic>
      <p:sp>
        <p:nvSpPr>
          <p:cNvPr id="4" name="Zástupný symbol pro zápatí 3">
            <a:extLst>
              <a:ext uri="{FF2B5EF4-FFF2-40B4-BE49-F238E27FC236}">
                <a16:creationId xmlns:a16="http://schemas.microsoft.com/office/drawing/2014/main" id="{27B9607E-85BA-C633-199A-3C212F431F05}"/>
              </a:ext>
            </a:extLst>
          </p:cNvPr>
          <p:cNvSpPr>
            <a:spLocks noGrp="1"/>
          </p:cNvSpPr>
          <p:nvPr>
            <p:ph type="ftr" sz="quarter" idx="11"/>
          </p:nvPr>
        </p:nvSpPr>
        <p:spPr/>
        <p:txBody>
          <a:bodyPr/>
          <a:lstStyle/>
          <a:p>
            <a:r>
              <a:rPr lang="cs-CZ"/>
              <a:t>www.studiolevitas.cz</a:t>
            </a:r>
          </a:p>
        </p:txBody>
      </p:sp>
    </p:spTree>
    <p:extLst>
      <p:ext uri="{BB962C8B-B14F-4D97-AF65-F5344CB8AC3E}">
        <p14:creationId xmlns:p14="http://schemas.microsoft.com/office/powerpoint/2010/main" val="342370584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108801-494B-C9D5-C96B-D2645946D39C}"/>
              </a:ext>
            </a:extLst>
          </p:cNvPr>
          <p:cNvSpPr>
            <a:spLocks noGrp="1"/>
          </p:cNvSpPr>
          <p:nvPr>
            <p:ph type="title"/>
          </p:nvPr>
        </p:nvSpPr>
        <p:spPr/>
        <p:txBody>
          <a:bodyPr/>
          <a:lstStyle/>
          <a:p>
            <a:endParaRPr lang="cs-CZ"/>
          </a:p>
        </p:txBody>
      </p:sp>
      <p:pic>
        <p:nvPicPr>
          <p:cNvPr id="6" name="Zástupný obsah 5" descr="Obsah obrázku kloub&#10;&#10;Obsah generovaný pomocí AI může být nesprávný.">
            <a:extLst>
              <a:ext uri="{FF2B5EF4-FFF2-40B4-BE49-F238E27FC236}">
                <a16:creationId xmlns:a16="http://schemas.microsoft.com/office/drawing/2014/main" id="{3D418E39-EEA4-20D1-45D6-0F40C897A4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0673" y="632299"/>
            <a:ext cx="9221489" cy="5194772"/>
          </a:xfrm>
        </p:spPr>
      </p:pic>
      <p:sp>
        <p:nvSpPr>
          <p:cNvPr id="4" name="Zástupný symbol pro zápatí 3">
            <a:extLst>
              <a:ext uri="{FF2B5EF4-FFF2-40B4-BE49-F238E27FC236}">
                <a16:creationId xmlns:a16="http://schemas.microsoft.com/office/drawing/2014/main" id="{8BE80F84-3309-19FF-24DC-7297316FB556}"/>
              </a:ext>
            </a:extLst>
          </p:cNvPr>
          <p:cNvSpPr>
            <a:spLocks noGrp="1"/>
          </p:cNvSpPr>
          <p:nvPr>
            <p:ph type="ftr" sz="quarter" idx="11"/>
          </p:nvPr>
        </p:nvSpPr>
        <p:spPr/>
        <p:txBody>
          <a:bodyPr/>
          <a:lstStyle/>
          <a:p>
            <a:r>
              <a:rPr lang="cs-CZ"/>
              <a:t>www.studiolevitas.cz</a:t>
            </a:r>
          </a:p>
        </p:txBody>
      </p:sp>
    </p:spTree>
    <p:extLst>
      <p:ext uri="{BB962C8B-B14F-4D97-AF65-F5344CB8AC3E}">
        <p14:creationId xmlns:p14="http://schemas.microsoft.com/office/powerpoint/2010/main" val="3707583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2BE0AF8-4860-49AE-BD93-78B80535759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Kosterní soustava - páteř</a:t>
            </a:r>
          </a:p>
        </p:txBody>
      </p:sp>
      <p:pic>
        <p:nvPicPr>
          <p:cNvPr id="6" name="Zástupný symbol pro obsah 5">
            <a:extLst>
              <a:ext uri="{FF2B5EF4-FFF2-40B4-BE49-F238E27FC236}">
                <a16:creationId xmlns:a16="http://schemas.microsoft.com/office/drawing/2014/main" id="{52E35ECC-C35C-4F21-BEBB-7CF14FB2DC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6725" y="961812"/>
            <a:ext cx="3611948" cy="4930987"/>
          </a:xfrm>
          <a:prstGeom prst="rect">
            <a:avLst/>
          </a:prstGeom>
        </p:spPr>
      </p:pic>
      <p:sp>
        <p:nvSpPr>
          <p:cNvPr id="4" name="Zástupný symbol pro zápatí 3">
            <a:extLst>
              <a:ext uri="{FF2B5EF4-FFF2-40B4-BE49-F238E27FC236}">
                <a16:creationId xmlns:a16="http://schemas.microsoft.com/office/drawing/2014/main" id="{94E4FF1E-363C-48CD-8D98-F19EAE46988B}"/>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336803760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243E25-BF16-EAB5-770C-C94B4E5217AD}"/>
              </a:ext>
            </a:extLst>
          </p:cNvPr>
          <p:cNvSpPr>
            <a:spLocks noGrp="1"/>
          </p:cNvSpPr>
          <p:nvPr>
            <p:ph type="title"/>
          </p:nvPr>
        </p:nvSpPr>
        <p:spPr/>
        <p:txBody>
          <a:bodyPr/>
          <a:lstStyle/>
          <a:p>
            <a:endParaRPr lang="cs-CZ"/>
          </a:p>
        </p:txBody>
      </p:sp>
      <p:pic>
        <p:nvPicPr>
          <p:cNvPr id="6" name="Zástupný obsah 5" descr="Obsah obrázku oblečení&#10;&#10;Obsah generovaný pomocí AI může být nesprávný.">
            <a:extLst>
              <a:ext uri="{FF2B5EF4-FFF2-40B4-BE49-F238E27FC236}">
                <a16:creationId xmlns:a16="http://schemas.microsoft.com/office/drawing/2014/main" id="{31444DD3-7CF3-851D-197C-362DD9FEE6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5672" y="1825625"/>
            <a:ext cx="7140656" cy="4351338"/>
          </a:xfrm>
        </p:spPr>
      </p:pic>
      <p:sp>
        <p:nvSpPr>
          <p:cNvPr id="4" name="Zástupný symbol pro zápatí 3">
            <a:extLst>
              <a:ext uri="{FF2B5EF4-FFF2-40B4-BE49-F238E27FC236}">
                <a16:creationId xmlns:a16="http://schemas.microsoft.com/office/drawing/2014/main" id="{9FFD2915-B531-071F-60F7-1190FF535CB7}"/>
              </a:ext>
            </a:extLst>
          </p:cNvPr>
          <p:cNvSpPr>
            <a:spLocks noGrp="1"/>
          </p:cNvSpPr>
          <p:nvPr>
            <p:ph type="ftr" sz="quarter" idx="11"/>
          </p:nvPr>
        </p:nvSpPr>
        <p:spPr/>
        <p:txBody>
          <a:bodyPr/>
          <a:lstStyle/>
          <a:p>
            <a:r>
              <a:rPr lang="cs-CZ"/>
              <a:t>www.studiolevitas.cz</a:t>
            </a:r>
          </a:p>
        </p:txBody>
      </p:sp>
    </p:spTree>
    <p:extLst>
      <p:ext uri="{BB962C8B-B14F-4D97-AF65-F5344CB8AC3E}">
        <p14:creationId xmlns:p14="http://schemas.microsoft.com/office/powerpoint/2010/main" val="21134366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Svaly horní končetiny</a:t>
            </a:r>
            <a:br>
              <a:rPr lang="cs-CZ" dirty="0"/>
            </a:br>
            <a:r>
              <a:rPr lang="cs-CZ" dirty="0"/>
              <a:t>mm. </a:t>
            </a:r>
            <a:r>
              <a:rPr lang="cs-CZ" dirty="0" err="1"/>
              <a:t>Extremitatis</a:t>
            </a:r>
            <a:r>
              <a:rPr lang="cs-CZ" dirty="0"/>
              <a:t> </a:t>
            </a:r>
            <a:r>
              <a:rPr lang="cs-CZ" dirty="0" err="1"/>
              <a:t>superioris</a:t>
            </a:r>
            <a:endParaRPr lang="cs-CZ" dirty="0"/>
          </a:p>
        </p:txBody>
      </p:sp>
      <p:sp>
        <p:nvSpPr>
          <p:cNvPr id="3" name="Zástupný symbol pro obsah 2"/>
          <p:cNvSpPr>
            <a:spLocks noGrp="1"/>
          </p:cNvSpPr>
          <p:nvPr>
            <p:ph idx="1"/>
          </p:nvPr>
        </p:nvSpPr>
        <p:spPr/>
        <p:txBody>
          <a:bodyPr/>
          <a:lstStyle/>
          <a:p>
            <a:pPr>
              <a:buFont typeface="Wingdings" pitchFamily="2" charset="2"/>
              <a:buChar char="v"/>
            </a:pPr>
            <a:r>
              <a:rPr lang="cs-CZ" b="1" dirty="0"/>
              <a:t>Rameno – lopatka </a:t>
            </a:r>
            <a:r>
              <a:rPr lang="cs-CZ" dirty="0"/>
              <a:t>- </a:t>
            </a:r>
            <a:r>
              <a:rPr lang="pt-BR" dirty="0"/>
              <a:t>m. deltoideus, m. supraspinatus, m. infraspinatus, m. teres minor, m. teres major a m. subscapularis. </a:t>
            </a:r>
            <a:endParaRPr lang="cs-CZ" dirty="0"/>
          </a:p>
          <a:p>
            <a:pPr>
              <a:buFont typeface="Wingdings" pitchFamily="2" charset="2"/>
              <a:buChar char="v"/>
            </a:pPr>
            <a:r>
              <a:rPr lang="cs-CZ" b="1" dirty="0"/>
              <a:t>Svaly paže </a:t>
            </a:r>
            <a:endParaRPr lang="cs-CZ" dirty="0"/>
          </a:p>
          <a:p>
            <a:pPr>
              <a:buFont typeface="Wingdings" pitchFamily="2" charset="2"/>
              <a:buChar char="v"/>
            </a:pPr>
            <a:r>
              <a:rPr lang="cs-CZ" dirty="0"/>
              <a:t>Přední skupina - </a:t>
            </a:r>
            <a:r>
              <a:rPr lang="cs-CZ" i="1" dirty="0" err="1"/>
              <a:t>Musculus</a:t>
            </a:r>
            <a:r>
              <a:rPr lang="cs-CZ" i="1" dirty="0"/>
              <a:t> biceps </a:t>
            </a:r>
            <a:r>
              <a:rPr lang="cs-CZ" i="1" dirty="0" err="1"/>
              <a:t>brachii</a:t>
            </a:r>
            <a:r>
              <a:rPr lang="cs-CZ" i="1" dirty="0"/>
              <a:t>, </a:t>
            </a:r>
            <a:r>
              <a:rPr lang="cs-CZ" i="1" dirty="0" err="1"/>
              <a:t>Musculus</a:t>
            </a:r>
            <a:r>
              <a:rPr lang="cs-CZ" i="1" dirty="0"/>
              <a:t> </a:t>
            </a:r>
            <a:r>
              <a:rPr lang="cs-CZ" i="1" dirty="0" err="1"/>
              <a:t>coracobrachialis</a:t>
            </a:r>
            <a:r>
              <a:rPr lang="cs-CZ" i="1" dirty="0"/>
              <a:t>, </a:t>
            </a:r>
            <a:r>
              <a:rPr lang="cs-CZ" i="1" dirty="0" err="1"/>
              <a:t>Musculus</a:t>
            </a:r>
            <a:r>
              <a:rPr lang="cs-CZ" i="1" dirty="0"/>
              <a:t> </a:t>
            </a:r>
            <a:r>
              <a:rPr lang="cs-CZ" i="1" dirty="0" err="1"/>
              <a:t>brachialis</a:t>
            </a:r>
            <a:r>
              <a:rPr lang="cs-CZ" i="1" dirty="0"/>
              <a:t> </a:t>
            </a:r>
          </a:p>
          <a:p>
            <a:pPr>
              <a:buFont typeface="Wingdings" pitchFamily="2" charset="2"/>
              <a:buChar char="v"/>
            </a:pPr>
            <a:r>
              <a:rPr lang="cs-CZ" i="1" dirty="0"/>
              <a:t>Zadní skupina - </a:t>
            </a:r>
            <a:r>
              <a:rPr lang="cs-CZ" i="1" dirty="0" err="1"/>
              <a:t>Musculus</a:t>
            </a:r>
            <a:r>
              <a:rPr lang="cs-CZ" i="1" dirty="0"/>
              <a:t> triceps </a:t>
            </a:r>
            <a:r>
              <a:rPr lang="cs-CZ" i="1" dirty="0" err="1"/>
              <a:t>brachii</a:t>
            </a:r>
            <a:endParaRPr lang="cs-CZ"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Přední skupina svalů paže</a:t>
            </a:r>
          </a:p>
        </p:txBody>
      </p:sp>
      <p:sp>
        <p:nvSpPr>
          <p:cNvPr id="3" name="Zástupný symbol pro obsah 2"/>
          <p:cNvSpPr>
            <a:spLocks noGrp="1"/>
          </p:cNvSpPr>
          <p:nvPr>
            <p:ph idx="1"/>
          </p:nvPr>
        </p:nvSpPr>
        <p:spPr>
          <a:xfrm>
            <a:off x="1981200" y="1600201"/>
            <a:ext cx="6635080" cy="4525963"/>
          </a:xfrm>
        </p:spPr>
        <p:txBody>
          <a:bodyPr/>
          <a:lstStyle/>
          <a:p>
            <a:r>
              <a:rPr lang="cs-CZ" dirty="0"/>
              <a:t>K této skupině náleží tři svaly: m. biceps </a:t>
            </a:r>
            <a:r>
              <a:rPr lang="cs-CZ" dirty="0" err="1"/>
              <a:t>brachii</a:t>
            </a:r>
            <a:r>
              <a:rPr lang="cs-CZ" dirty="0"/>
              <a:t>, m. </a:t>
            </a:r>
            <a:r>
              <a:rPr lang="cs-CZ" dirty="0" err="1"/>
              <a:t>coracobrachialis</a:t>
            </a:r>
            <a:r>
              <a:rPr lang="cs-CZ" dirty="0"/>
              <a:t> </a:t>
            </a:r>
          </a:p>
          <a:p>
            <a:pPr>
              <a:buNone/>
            </a:pPr>
            <a:r>
              <a:rPr lang="cs-CZ" dirty="0"/>
              <a:t>a m. </a:t>
            </a:r>
            <a:r>
              <a:rPr lang="cs-CZ" dirty="0" err="1"/>
              <a:t>brachialis</a:t>
            </a:r>
            <a:r>
              <a:rPr lang="cs-CZ" dirty="0"/>
              <a:t>.</a:t>
            </a:r>
          </a:p>
          <a:p>
            <a:r>
              <a:rPr lang="cs-CZ" dirty="0"/>
              <a:t>. Jsou to flexory kloubu loketního </a:t>
            </a:r>
          </a:p>
          <a:p>
            <a:pPr>
              <a:buNone/>
            </a:pPr>
            <a:r>
              <a:rPr lang="cs-CZ" dirty="0"/>
              <a:t>(m. biceps </a:t>
            </a:r>
            <a:r>
              <a:rPr lang="cs-CZ" dirty="0" err="1"/>
              <a:t>brachii</a:t>
            </a:r>
            <a:r>
              <a:rPr lang="cs-CZ" dirty="0"/>
              <a:t> a m. </a:t>
            </a:r>
            <a:r>
              <a:rPr lang="cs-CZ" dirty="0" err="1"/>
              <a:t>brachialis</a:t>
            </a:r>
            <a:r>
              <a:rPr lang="cs-CZ" dirty="0"/>
              <a:t>) a </a:t>
            </a:r>
          </a:p>
          <a:p>
            <a:pPr>
              <a:buNone/>
            </a:pPr>
            <a:r>
              <a:rPr lang="cs-CZ" dirty="0"/>
              <a:t>pomáhají i flexi v kloubu ramenním (m. </a:t>
            </a:r>
            <a:r>
              <a:rPr lang="cs-CZ" dirty="0" err="1"/>
              <a:t>coracobrachialis</a:t>
            </a:r>
            <a:r>
              <a:rPr lang="cs-CZ" dirty="0"/>
              <a:t> a m. biceps - krátká hlava). </a:t>
            </a:r>
          </a:p>
        </p:txBody>
      </p:sp>
      <p:pic>
        <p:nvPicPr>
          <p:cNvPr id="156674" name="Picture 2" descr="https://kulturistika.ronnie.cz/img/data/clanky/normal/420_0.gif"/>
          <p:cNvPicPr>
            <a:picLocks noChangeAspect="1" noChangeArrowheads="1" noCrop="1"/>
          </p:cNvPicPr>
          <p:nvPr/>
        </p:nvPicPr>
        <p:blipFill>
          <a:blip r:embed="rId2" cstate="print"/>
          <a:srcRect/>
          <a:stretch>
            <a:fillRect/>
          </a:stretch>
        </p:blipFill>
        <p:spPr bwMode="auto">
          <a:xfrm>
            <a:off x="8167944" y="1988840"/>
            <a:ext cx="2500056" cy="4386064"/>
          </a:xfrm>
          <a:prstGeom prst="rect">
            <a:avLst/>
          </a:prstGeom>
          <a:noFill/>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biceps </a:t>
            </a:r>
            <a:r>
              <a:rPr lang="cs-CZ" i="1" dirty="0" err="1"/>
              <a:t>brachii</a:t>
            </a:r>
            <a:r>
              <a:rPr lang="cs-CZ" i="1" dirty="0"/>
              <a:t> (dvojhlavý sval pažní)</a:t>
            </a:r>
            <a:r>
              <a:rPr lang="cs-CZ" dirty="0"/>
              <a:t> </a:t>
            </a:r>
          </a:p>
        </p:txBody>
      </p:sp>
      <p:sp>
        <p:nvSpPr>
          <p:cNvPr id="3" name="Zástupný symbol pro obsah 2"/>
          <p:cNvSpPr>
            <a:spLocks noGrp="1"/>
          </p:cNvSpPr>
          <p:nvPr>
            <p:ph idx="1"/>
          </p:nvPr>
        </p:nvSpPr>
        <p:spPr/>
        <p:txBody>
          <a:bodyPr>
            <a:normAutofit/>
          </a:bodyPr>
          <a:lstStyle/>
          <a:p>
            <a:r>
              <a:rPr lang="cs-CZ" dirty="0"/>
              <a:t>začíná na lopatce při ramenním kloubu svými dvěma hlavami - </a:t>
            </a:r>
            <a:r>
              <a:rPr lang="cs-CZ" dirty="0" err="1"/>
              <a:t>caput</a:t>
            </a:r>
            <a:r>
              <a:rPr lang="cs-CZ" dirty="0"/>
              <a:t> </a:t>
            </a:r>
            <a:r>
              <a:rPr lang="cs-CZ" dirty="0" err="1"/>
              <a:t>longum</a:t>
            </a:r>
            <a:r>
              <a:rPr lang="cs-CZ" dirty="0"/>
              <a:t> (dlouhá) a </a:t>
            </a:r>
            <a:r>
              <a:rPr lang="cs-CZ" dirty="0" err="1"/>
              <a:t>caput</a:t>
            </a:r>
            <a:r>
              <a:rPr lang="cs-CZ" dirty="0"/>
              <a:t> breve (krátká). </a:t>
            </a:r>
          </a:p>
          <a:p>
            <a:r>
              <a:rPr lang="cs-CZ" dirty="0"/>
              <a:t>Dlouhá šlacha patřící </a:t>
            </a:r>
            <a:r>
              <a:rPr lang="cs-CZ" dirty="0" err="1"/>
              <a:t>caput</a:t>
            </a:r>
            <a:r>
              <a:rPr lang="cs-CZ" dirty="0"/>
              <a:t> </a:t>
            </a:r>
            <a:r>
              <a:rPr lang="cs-CZ" dirty="0" err="1"/>
              <a:t>longum</a:t>
            </a:r>
            <a:r>
              <a:rPr lang="cs-CZ" dirty="0"/>
              <a:t> prochází kloubem ramenním. Obě se zhruba v polovině své délky spojují ve společné bříško a jdou k </a:t>
            </a:r>
          </a:p>
          <a:p>
            <a:r>
              <a:rPr lang="cs-CZ" dirty="0"/>
              <a:t>úponu na radiu při kloubu loketním.</a:t>
            </a:r>
          </a:p>
          <a:p>
            <a:r>
              <a:rPr lang="cs-CZ" dirty="0"/>
              <a:t> Funkčně tento sval ohýbá loket a </a:t>
            </a:r>
            <a:r>
              <a:rPr lang="cs-CZ" dirty="0" err="1"/>
              <a:t>supinuje</a:t>
            </a:r>
            <a:r>
              <a:rPr lang="cs-CZ" dirty="0"/>
              <a:t> předloktí. Protože začíná již na lopatce, tak se navíc uplatňuje asi 1/3 síly svalu na pohyby v ramenním kloubu: </a:t>
            </a:r>
          </a:p>
          <a:p>
            <a:r>
              <a:rPr lang="cs-CZ" dirty="0"/>
              <a:t>dlouhá hlava pomáhá při abdukci, krátká při addukci a flexi.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99332" name="Picture 4" descr="Výsledek obrázku pro trojhlavý sval pa&amp;zcaron;ní"/>
          <p:cNvPicPr>
            <a:picLocks noChangeAspect="1" noChangeArrowheads="1"/>
          </p:cNvPicPr>
          <p:nvPr/>
        </p:nvPicPr>
        <p:blipFill>
          <a:blip r:embed="rId2" cstate="print"/>
          <a:srcRect/>
          <a:stretch>
            <a:fillRect/>
          </a:stretch>
        </p:blipFill>
        <p:spPr bwMode="auto">
          <a:xfrm>
            <a:off x="2230308" y="620689"/>
            <a:ext cx="7896702" cy="6001495"/>
          </a:xfrm>
          <a:prstGeom prst="rect">
            <a:avLst/>
          </a:prstGeom>
          <a:noFill/>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a:t>
            </a:r>
            <a:r>
              <a:rPr lang="cs-CZ" i="1" dirty="0" err="1"/>
              <a:t>coracobrachialis</a:t>
            </a:r>
            <a:r>
              <a:rPr lang="cs-CZ" i="1" dirty="0"/>
              <a:t> (vnitřní sval pažní, sval hákový)</a:t>
            </a:r>
            <a:r>
              <a:rPr lang="cs-CZ" dirty="0"/>
              <a:t> </a:t>
            </a:r>
          </a:p>
        </p:txBody>
      </p:sp>
      <p:sp>
        <p:nvSpPr>
          <p:cNvPr id="3" name="Zástupný symbol pro obsah 2"/>
          <p:cNvSpPr>
            <a:spLocks noGrp="1"/>
          </p:cNvSpPr>
          <p:nvPr>
            <p:ph idx="1"/>
          </p:nvPr>
        </p:nvSpPr>
        <p:spPr/>
        <p:txBody>
          <a:bodyPr/>
          <a:lstStyle/>
          <a:p>
            <a:r>
              <a:rPr lang="cs-CZ" dirty="0"/>
              <a:t>má svůj začátek na lopatce (</a:t>
            </a:r>
            <a:r>
              <a:rPr lang="cs-CZ" dirty="0" err="1"/>
              <a:t>processus</a:t>
            </a:r>
            <a:r>
              <a:rPr lang="cs-CZ" dirty="0"/>
              <a:t> </a:t>
            </a:r>
            <a:r>
              <a:rPr lang="cs-CZ" dirty="0" err="1"/>
              <a:t>coracoideus</a:t>
            </a:r>
            <a:r>
              <a:rPr lang="cs-CZ" dirty="0"/>
              <a:t>) a </a:t>
            </a:r>
          </a:p>
          <a:p>
            <a:r>
              <a:rPr lang="cs-CZ" dirty="0"/>
              <a:t>upíná se asi v polovině délky humeru. </a:t>
            </a:r>
          </a:p>
          <a:p>
            <a:r>
              <a:rPr lang="cs-CZ" dirty="0"/>
              <a:t>Funkce: pomáhá addukci a flexi ramenního kloubu. M. </a:t>
            </a:r>
            <a:r>
              <a:rPr lang="cs-CZ" dirty="0" err="1"/>
              <a:t>coracobrachialis</a:t>
            </a:r>
            <a:r>
              <a:rPr lang="cs-CZ" dirty="0"/>
              <a:t> je lépe patrný na povrchu paže při vzpažení (tedy při svém natažení, než při akci).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57698" name="Picture 2" descr="https://medicina.ronnie.cz/img/data/clanky/normal/420_2.jpg"/>
          <p:cNvPicPr>
            <a:picLocks noChangeAspect="1" noChangeArrowheads="1"/>
          </p:cNvPicPr>
          <p:nvPr/>
        </p:nvPicPr>
        <p:blipFill>
          <a:blip r:embed="rId2" cstate="print"/>
          <a:srcRect/>
          <a:stretch>
            <a:fillRect/>
          </a:stretch>
        </p:blipFill>
        <p:spPr bwMode="auto">
          <a:xfrm>
            <a:off x="2495600" y="671736"/>
            <a:ext cx="6186264" cy="6186264"/>
          </a:xfrm>
          <a:prstGeom prst="rect">
            <a:avLst/>
          </a:prstGeom>
          <a:noFill/>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a:t>
            </a:r>
            <a:r>
              <a:rPr lang="cs-CZ" i="1" dirty="0" err="1"/>
              <a:t>brachialis</a:t>
            </a:r>
            <a:r>
              <a:rPr lang="cs-CZ" i="1" dirty="0"/>
              <a:t> (hluboký sval pažní)</a:t>
            </a:r>
            <a:r>
              <a:rPr lang="cs-CZ" dirty="0"/>
              <a:t> </a:t>
            </a:r>
          </a:p>
        </p:txBody>
      </p:sp>
      <p:sp>
        <p:nvSpPr>
          <p:cNvPr id="3" name="Zástupný symbol pro obsah 2"/>
          <p:cNvSpPr>
            <a:spLocks noGrp="1"/>
          </p:cNvSpPr>
          <p:nvPr>
            <p:ph idx="1"/>
          </p:nvPr>
        </p:nvSpPr>
        <p:spPr/>
        <p:txBody>
          <a:bodyPr>
            <a:normAutofit/>
          </a:bodyPr>
          <a:lstStyle/>
          <a:p>
            <a:r>
              <a:rPr lang="cs-CZ" dirty="0"/>
              <a:t>je zcela ukryt pod m. biceps </a:t>
            </a:r>
            <a:r>
              <a:rPr lang="cs-CZ" dirty="0" err="1"/>
              <a:t>brachii</a:t>
            </a:r>
            <a:r>
              <a:rPr lang="cs-CZ" dirty="0"/>
              <a:t> (je pod ním hmatný jen zpředu v dolní části paže). Začíná vpředu na humeru po celé jeho ploše, od úponu m. </a:t>
            </a:r>
            <a:r>
              <a:rPr lang="cs-CZ" dirty="0" err="1"/>
              <a:t>deltoideus</a:t>
            </a:r>
            <a:r>
              <a:rPr lang="cs-CZ" dirty="0"/>
              <a:t> až k loketnímu kloubu. </a:t>
            </a:r>
          </a:p>
          <a:p>
            <a:r>
              <a:rPr lang="cs-CZ" dirty="0"/>
              <a:t>Upíná se na horní část ulny, při loketním kloubu.</a:t>
            </a:r>
          </a:p>
          <a:p>
            <a:r>
              <a:rPr lang="cs-CZ" dirty="0"/>
              <a:t> Funkce je flexe v loketním kloubu (při supinaci i pronaci).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60770" name="Picture 2" descr="https://medicina.ronnie.cz/img/data/clanky/normal/420_3.jpg"/>
          <p:cNvPicPr>
            <a:picLocks noChangeAspect="1" noChangeArrowheads="1"/>
          </p:cNvPicPr>
          <p:nvPr/>
        </p:nvPicPr>
        <p:blipFill>
          <a:blip r:embed="rId2" cstate="print"/>
          <a:srcRect/>
          <a:stretch>
            <a:fillRect/>
          </a:stretch>
        </p:blipFill>
        <p:spPr bwMode="auto">
          <a:xfrm>
            <a:off x="2639616" y="332656"/>
            <a:ext cx="6114256" cy="6114256"/>
          </a:xfrm>
          <a:prstGeom prst="rect">
            <a:avLst/>
          </a:prstGeom>
          <a:noFill/>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Zadní skupina paže</a:t>
            </a:r>
          </a:p>
        </p:txBody>
      </p:sp>
      <p:sp>
        <p:nvSpPr>
          <p:cNvPr id="3" name="Zástupný symbol pro obsah 2"/>
          <p:cNvSpPr>
            <a:spLocks noGrp="1"/>
          </p:cNvSpPr>
          <p:nvPr>
            <p:ph idx="1"/>
          </p:nvPr>
        </p:nvSpPr>
        <p:spPr/>
        <p:txBody>
          <a:bodyPr>
            <a:normAutofit/>
          </a:bodyPr>
          <a:lstStyle/>
          <a:p>
            <a:r>
              <a:rPr lang="cs-CZ" i="1" dirty="0" err="1"/>
              <a:t>Musculus</a:t>
            </a:r>
            <a:r>
              <a:rPr lang="cs-CZ" i="1" dirty="0"/>
              <a:t> triceps </a:t>
            </a:r>
            <a:r>
              <a:rPr lang="cs-CZ" i="1" dirty="0" err="1"/>
              <a:t>brachii</a:t>
            </a:r>
            <a:r>
              <a:rPr lang="cs-CZ" i="1" dirty="0"/>
              <a:t> (trojhlavý sval pažní)</a:t>
            </a:r>
            <a:r>
              <a:rPr lang="cs-CZ" dirty="0"/>
              <a:t> </a:t>
            </a:r>
          </a:p>
          <a:p>
            <a:r>
              <a:rPr lang="cs-CZ" dirty="0"/>
              <a:t>má tři hlavy. </a:t>
            </a:r>
            <a:r>
              <a:rPr lang="cs-CZ" dirty="0" err="1"/>
              <a:t>Caput</a:t>
            </a:r>
            <a:r>
              <a:rPr lang="cs-CZ" dirty="0"/>
              <a:t> </a:t>
            </a:r>
            <a:r>
              <a:rPr lang="cs-CZ" dirty="0" err="1"/>
              <a:t>longum</a:t>
            </a:r>
            <a:r>
              <a:rPr lang="cs-CZ" dirty="0"/>
              <a:t> začíná na lopatce pod jamkou ramenního kloubu, (jen pro velmi hrubou představu: jakoby na kosti na zadní straně podpaží, když si tam zaryjete prst, </a:t>
            </a:r>
            <a:r>
              <a:rPr lang="cs-CZ" dirty="0" err="1"/>
              <a:t>caput</a:t>
            </a:r>
            <a:r>
              <a:rPr lang="cs-CZ" dirty="0"/>
              <a:t> </a:t>
            </a:r>
            <a:r>
              <a:rPr lang="cs-CZ" dirty="0" err="1"/>
              <a:t>laterale</a:t>
            </a:r>
            <a:r>
              <a:rPr lang="cs-CZ" dirty="0"/>
              <a:t> a </a:t>
            </a:r>
            <a:r>
              <a:rPr lang="cs-CZ" dirty="0" err="1"/>
              <a:t>caput</a:t>
            </a:r>
            <a:r>
              <a:rPr lang="cs-CZ" dirty="0"/>
              <a:t> </a:t>
            </a:r>
            <a:r>
              <a:rPr lang="cs-CZ" dirty="0" err="1"/>
              <a:t>mediale</a:t>
            </a:r>
            <a:r>
              <a:rPr lang="cs-CZ" dirty="0"/>
              <a:t> na zadní ploše humeru. Všechny se spojují a upínají šlachou na výstupek loketního kloubu (</a:t>
            </a:r>
            <a:r>
              <a:rPr lang="cs-CZ" dirty="0" err="1"/>
              <a:t>olecranon</a:t>
            </a:r>
            <a:r>
              <a:rPr lang="cs-CZ" dirty="0"/>
              <a:t>). </a:t>
            </a:r>
          </a:p>
          <a:p>
            <a:r>
              <a:rPr lang="cs-CZ" dirty="0"/>
              <a:t>Je to extenzor loketního kloubu, </a:t>
            </a:r>
            <a:r>
              <a:rPr lang="cs-CZ" dirty="0" err="1"/>
              <a:t>caput</a:t>
            </a:r>
            <a:r>
              <a:rPr lang="cs-CZ" dirty="0"/>
              <a:t> </a:t>
            </a:r>
            <a:r>
              <a:rPr lang="cs-CZ" dirty="0" err="1"/>
              <a:t>longum</a:t>
            </a:r>
            <a:r>
              <a:rPr lang="cs-CZ" dirty="0"/>
              <a:t> navíc pomáhá extenzi a addukci ramenního kloubu.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FF39DC0-E4AC-41E2-833C-38DA6828BF86}"/>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Anatomické názvosloví – roviny a směry</a:t>
            </a:r>
          </a:p>
        </p:txBody>
      </p:sp>
      <p:pic>
        <p:nvPicPr>
          <p:cNvPr id="5" name="Zástupný obsah 4">
            <a:hlinkClick r:id="rId2"/>
            <a:extLst>
              <a:ext uri="{FF2B5EF4-FFF2-40B4-BE49-F238E27FC236}">
                <a16:creationId xmlns:a16="http://schemas.microsoft.com/office/drawing/2014/main" id="{094EA3CD-FD6E-4A96-9DFE-B4361778B39F}"/>
              </a:ext>
            </a:extLst>
          </p:cNvPr>
          <p:cNvPicPr>
            <a:picLocks noGrp="1"/>
          </p:cNvPicPr>
          <p:nvPr>
            <p:ph idx="1"/>
          </p:nvPr>
        </p:nvPicPr>
        <p:blipFill>
          <a:blip r:embed="rId3">
            <a:extLst>
              <a:ext uri="{28A0092B-C50C-407E-A947-70E740481C1C}">
                <a14:useLocalDpi xmlns:a14="http://schemas.microsoft.com/office/drawing/2010/main" val="0"/>
              </a:ext>
            </a:extLst>
          </a:blip>
          <a:stretch/>
        </p:blipFill>
        <p:spPr bwMode="auto">
          <a:xfrm>
            <a:off x="5344128" y="961812"/>
            <a:ext cx="4577142" cy="4930987"/>
          </a:xfrm>
          <a:prstGeom prst="rect">
            <a:avLst/>
          </a:prstGeom>
          <a:noFill/>
        </p:spPr>
      </p:pic>
      <p:sp>
        <p:nvSpPr>
          <p:cNvPr id="4" name="Zástupný symbol pro zápatí 3">
            <a:extLst>
              <a:ext uri="{FF2B5EF4-FFF2-40B4-BE49-F238E27FC236}">
                <a16:creationId xmlns:a16="http://schemas.microsoft.com/office/drawing/2014/main" id="{00F82633-64D9-4F5A-8961-8CBDFF6A2BA9}"/>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4188030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44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04D0B94-1E4F-4B53-A6B3-B61D31D0DB5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Kosterní soustava - obratel</a:t>
            </a:r>
          </a:p>
        </p:txBody>
      </p:sp>
      <p:pic>
        <p:nvPicPr>
          <p:cNvPr id="6" name="Zástupný symbol pro obsah 5">
            <a:extLst>
              <a:ext uri="{FF2B5EF4-FFF2-40B4-BE49-F238E27FC236}">
                <a16:creationId xmlns:a16="http://schemas.microsoft.com/office/drawing/2014/main" id="{42F07CAA-8619-433C-9ABF-FFCDD4D09D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423595"/>
            <a:ext cx="7188199" cy="4007420"/>
          </a:xfrm>
          <a:prstGeom prst="rect">
            <a:avLst/>
          </a:prstGeom>
        </p:spPr>
      </p:pic>
      <p:sp>
        <p:nvSpPr>
          <p:cNvPr id="4" name="Zástupný symbol pro zápatí 3">
            <a:extLst>
              <a:ext uri="{FF2B5EF4-FFF2-40B4-BE49-F238E27FC236}">
                <a16:creationId xmlns:a16="http://schemas.microsoft.com/office/drawing/2014/main" id="{A7418651-1403-400F-BC8E-B842C5E3540D}"/>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210715146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62818" name="Picture 2" descr="https://medicina.ronnie.cz/img/data/clanky/normal/420_4.jpg"/>
          <p:cNvPicPr>
            <a:picLocks noChangeAspect="1" noChangeArrowheads="1"/>
          </p:cNvPicPr>
          <p:nvPr/>
        </p:nvPicPr>
        <p:blipFill>
          <a:blip r:embed="rId2" cstate="print"/>
          <a:srcRect/>
          <a:stretch>
            <a:fillRect/>
          </a:stretch>
        </p:blipFill>
        <p:spPr bwMode="auto">
          <a:xfrm>
            <a:off x="2207568" y="311696"/>
            <a:ext cx="6546304" cy="6546304"/>
          </a:xfrm>
          <a:prstGeom prst="rect">
            <a:avLst/>
          </a:prstGeom>
          <a:noFill/>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1026" name="Picture 2" descr="Instant Anatomy - Upper Limb - Muscles - Humerus"/>
          <p:cNvPicPr>
            <a:picLocks noChangeAspect="1" noChangeArrowheads="1"/>
          </p:cNvPicPr>
          <p:nvPr/>
        </p:nvPicPr>
        <p:blipFill>
          <a:blip r:embed="rId2" cstate="print"/>
          <a:srcRect/>
          <a:stretch>
            <a:fillRect/>
          </a:stretch>
        </p:blipFill>
        <p:spPr bwMode="auto">
          <a:xfrm>
            <a:off x="3503712" y="14824"/>
            <a:ext cx="6899498" cy="6843176"/>
          </a:xfrm>
          <a:prstGeom prst="rect">
            <a:avLst/>
          </a:prstGeom>
          <a:noFill/>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MUSCULI ANTEBRACHII - SVALY PŘEDLOKTÍ</a:t>
            </a:r>
            <a:endParaRPr lang="cs-CZ" dirty="0"/>
          </a:p>
        </p:txBody>
      </p:sp>
      <p:sp>
        <p:nvSpPr>
          <p:cNvPr id="3" name="Zástupný symbol pro obsah 2"/>
          <p:cNvSpPr>
            <a:spLocks noGrp="1"/>
          </p:cNvSpPr>
          <p:nvPr>
            <p:ph idx="1"/>
          </p:nvPr>
        </p:nvSpPr>
        <p:spPr>
          <a:xfrm>
            <a:off x="1981200" y="1600200"/>
            <a:ext cx="8229600" cy="5257800"/>
          </a:xfrm>
        </p:spPr>
        <p:txBody>
          <a:bodyPr>
            <a:normAutofit/>
          </a:bodyPr>
          <a:lstStyle/>
          <a:p>
            <a:r>
              <a:rPr lang="cs-CZ" dirty="0"/>
              <a:t>Svaly předloktí jsme již dříve rozdělili do následujících skupin: </a:t>
            </a:r>
            <a:endParaRPr lang="cs-CZ" dirty="0">
              <a:solidFill>
                <a:schemeClr val="tx1">
                  <a:lumMod val="95000"/>
                  <a:lumOff val="5000"/>
                </a:schemeClr>
              </a:solidFill>
            </a:endParaRPr>
          </a:p>
          <a:p>
            <a:r>
              <a:rPr lang="cs-CZ" dirty="0">
                <a:solidFill>
                  <a:schemeClr val="tx1">
                    <a:lumMod val="95000"/>
                    <a:lumOff val="5000"/>
                  </a:schemeClr>
                </a:solidFill>
              </a:rPr>
              <a:t>Přední</a:t>
            </a:r>
          </a:p>
          <a:p>
            <a:r>
              <a:rPr lang="cs-CZ" dirty="0">
                <a:solidFill>
                  <a:schemeClr val="tx1">
                    <a:lumMod val="95000"/>
                    <a:lumOff val="5000"/>
                  </a:schemeClr>
                </a:solidFill>
              </a:rPr>
              <a:t>Laterální</a:t>
            </a:r>
          </a:p>
          <a:p>
            <a:r>
              <a:rPr lang="cs-CZ" dirty="0">
                <a:solidFill>
                  <a:schemeClr val="tx1">
                    <a:lumMod val="95000"/>
                    <a:lumOff val="5000"/>
                  </a:schemeClr>
                </a:solidFill>
              </a:rPr>
              <a:t>Dorzální </a:t>
            </a:r>
          </a:p>
          <a:p>
            <a:r>
              <a:rPr lang="cs-CZ" dirty="0"/>
              <a:t>Začínají všechny na dorzálních plochách ulny a radia, svaly povrchové vrstvy </a:t>
            </a:r>
            <a:r>
              <a:rPr lang="cs-CZ" dirty="0" err="1"/>
              <a:t>proximálněji</a:t>
            </a:r>
            <a:r>
              <a:rPr lang="cs-CZ" dirty="0"/>
              <a:t> než vrstva hluboká (výše, tj. směrem k lokti), zasahují tedy až na loket a přilehlé struktury.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1354162"/>
          </a:xfrm>
        </p:spPr>
        <p:txBody>
          <a:bodyPr/>
          <a:lstStyle/>
          <a:p>
            <a:r>
              <a:rPr lang="cs-CZ" dirty="0"/>
              <a:t>Dorzální skupina</a:t>
            </a:r>
          </a:p>
        </p:txBody>
      </p:sp>
      <p:sp>
        <p:nvSpPr>
          <p:cNvPr id="3" name="Zástupný symbol pro obsah 2"/>
          <p:cNvSpPr>
            <a:spLocks noGrp="1"/>
          </p:cNvSpPr>
          <p:nvPr>
            <p:ph idx="1"/>
          </p:nvPr>
        </p:nvSpPr>
        <p:spPr>
          <a:xfrm>
            <a:off x="1981200" y="1844824"/>
            <a:ext cx="8229600" cy="5544616"/>
          </a:xfrm>
        </p:spPr>
        <p:txBody>
          <a:bodyPr>
            <a:normAutofit/>
          </a:bodyPr>
          <a:lstStyle/>
          <a:p>
            <a:r>
              <a:rPr lang="cs-CZ" dirty="0"/>
              <a:t>Povrchová vrstva  jsou v ní jsou soustředěny tři svaly </a:t>
            </a:r>
          </a:p>
          <a:p>
            <a:r>
              <a:rPr lang="cs-CZ" dirty="0"/>
              <a:t>jmenovány tak, jak jsou uloženy vedle sebe od strany radiální k ulnární: </a:t>
            </a:r>
          </a:p>
          <a:p>
            <a:r>
              <a:rPr lang="cs-CZ" dirty="0"/>
              <a:t>m. extensor </a:t>
            </a:r>
            <a:r>
              <a:rPr lang="cs-CZ" dirty="0" err="1"/>
              <a:t>digitorum</a:t>
            </a:r>
            <a:r>
              <a:rPr lang="cs-CZ" dirty="0"/>
              <a:t>, </a:t>
            </a:r>
          </a:p>
          <a:p>
            <a:r>
              <a:rPr lang="cs-CZ" dirty="0"/>
              <a:t>m. extensor </a:t>
            </a:r>
            <a:r>
              <a:rPr lang="cs-CZ" dirty="0" err="1"/>
              <a:t>digiti</a:t>
            </a:r>
            <a:r>
              <a:rPr lang="cs-CZ" dirty="0"/>
              <a:t> </a:t>
            </a:r>
            <a:r>
              <a:rPr lang="cs-CZ" dirty="0" err="1"/>
              <a:t>minimi</a:t>
            </a:r>
            <a:r>
              <a:rPr lang="cs-CZ" dirty="0"/>
              <a:t> a </a:t>
            </a:r>
          </a:p>
          <a:p>
            <a:r>
              <a:rPr lang="cs-CZ" dirty="0"/>
              <a:t>m. extensor </a:t>
            </a:r>
            <a:r>
              <a:rPr lang="cs-CZ" dirty="0" err="1"/>
              <a:t>carpi</a:t>
            </a:r>
            <a:r>
              <a:rPr lang="cs-CZ" dirty="0"/>
              <a:t> </a:t>
            </a:r>
            <a:r>
              <a:rPr lang="cs-CZ" dirty="0" err="1"/>
              <a:t>ulnaris</a:t>
            </a:r>
            <a:r>
              <a:rPr lang="cs-CZ" dirty="0"/>
              <a:t>.</a:t>
            </a:r>
          </a:p>
          <a:p>
            <a:endParaRPr lang="cs-CZ"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Hluboká vrstva </a:t>
            </a:r>
          </a:p>
        </p:txBody>
      </p:sp>
      <p:sp>
        <p:nvSpPr>
          <p:cNvPr id="3" name="Zástupný symbol pro obsah 2"/>
          <p:cNvSpPr>
            <a:spLocks noGrp="1"/>
          </p:cNvSpPr>
          <p:nvPr>
            <p:ph idx="1"/>
          </p:nvPr>
        </p:nvSpPr>
        <p:spPr>
          <a:xfrm>
            <a:off x="1981200" y="1600200"/>
            <a:ext cx="8229600" cy="5141168"/>
          </a:xfrm>
        </p:spPr>
        <p:txBody>
          <a:bodyPr>
            <a:normAutofit/>
          </a:bodyPr>
          <a:lstStyle/>
          <a:p>
            <a:r>
              <a:rPr lang="cs-CZ" dirty="0"/>
              <a:t>Najdeme v ní čtyři svaly (seřazeny podle umístění v úrovni zápěstí opět od strany palce k malíku a dle začátků a umístění na předloktí shora dolů): </a:t>
            </a:r>
          </a:p>
          <a:p>
            <a:r>
              <a:rPr lang="cs-CZ" dirty="0"/>
              <a:t>m. </a:t>
            </a:r>
            <a:r>
              <a:rPr lang="cs-CZ" dirty="0" err="1"/>
              <a:t>abductor</a:t>
            </a:r>
            <a:r>
              <a:rPr lang="cs-CZ" dirty="0"/>
              <a:t> </a:t>
            </a:r>
            <a:r>
              <a:rPr lang="cs-CZ" dirty="0" err="1"/>
              <a:t>pollicis</a:t>
            </a:r>
            <a:r>
              <a:rPr lang="cs-CZ" dirty="0"/>
              <a:t> </a:t>
            </a:r>
            <a:r>
              <a:rPr lang="cs-CZ" dirty="0" err="1"/>
              <a:t>longus</a:t>
            </a:r>
            <a:r>
              <a:rPr lang="cs-CZ" dirty="0"/>
              <a:t>, </a:t>
            </a:r>
          </a:p>
          <a:p>
            <a:r>
              <a:rPr lang="cs-CZ" dirty="0"/>
              <a:t>m. extensor </a:t>
            </a:r>
            <a:r>
              <a:rPr lang="cs-CZ" dirty="0" err="1"/>
              <a:t>pollicis</a:t>
            </a:r>
            <a:r>
              <a:rPr lang="cs-CZ" dirty="0"/>
              <a:t> </a:t>
            </a:r>
            <a:r>
              <a:rPr lang="cs-CZ" dirty="0" err="1"/>
              <a:t>brevis</a:t>
            </a:r>
            <a:r>
              <a:rPr lang="cs-CZ" dirty="0"/>
              <a:t>, </a:t>
            </a:r>
          </a:p>
          <a:p>
            <a:r>
              <a:rPr lang="cs-CZ" dirty="0"/>
              <a:t>m. extensor </a:t>
            </a:r>
            <a:r>
              <a:rPr lang="cs-CZ" dirty="0" err="1"/>
              <a:t>pollicis</a:t>
            </a:r>
            <a:r>
              <a:rPr lang="cs-CZ" dirty="0"/>
              <a:t> </a:t>
            </a:r>
            <a:r>
              <a:rPr lang="cs-CZ" dirty="0" err="1"/>
              <a:t>longus</a:t>
            </a:r>
            <a:r>
              <a:rPr lang="cs-CZ" dirty="0"/>
              <a:t> a </a:t>
            </a:r>
          </a:p>
          <a:p>
            <a:r>
              <a:rPr lang="cs-CZ" dirty="0"/>
              <a:t>m. extensor </a:t>
            </a:r>
            <a:r>
              <a:rPr lang="cs-CZ" dirty="0" err="1"/>
              <a:t>indicis</a:t>
            </a:r>
            <a:r>
              <a:rPr lang="cs-CZ" dirty="0"/>
              <a:t>. </a:t>
            </a:r>
          </a:p>
          <a:p>
            <a:r>
              <a:rPr lang="cs-CZ" dirty="0"/>
              <a:t>Sestupují šikmo směrem od ulny dolů k distálnímu konci radia. Začínají od zadních ploch ulny a radia. První tři se funkcí týkají jen palce, čtvrtý ukazováku. </a:t>
            </a:r>
          </a:p>
          <a:p>
            <a:endParaRPr lang="cs-CZ"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Dorzální skupina předloketních svalů</a:t>
            </a:r>
          </a:p>
        </p:txBody>
      </p:sp>
      <p:sp>
        <p:nvSpPr>
          <p:cNvPr id="3" name="Zástupný symbol pro obsah 2"/>
          <p:cNvSpPr>
            <a:spLocks noGrp="1"/>
          </p:cNvSpPr>
          <p:nvPr>
            <p:ph idx="1"/>
          </p:nvPr>
        </p:nvSpPr>
        <p:spPr/>
        <p:txBody>
          <a:bodyPr/>
          <a:lstStyle/>
          <a:p>
            <a:endParaRPr lang="cs-CZ"/>
          </a:p>
        </p:txBody>
      </p:sp>
      <p:pic>
        <p:nvPicPr>
          <p:cNvPr id="1026" name="Picture 2" descr="https://kulturistika.ronnie.cz/img/data/clanky/normal/288_0.gif"/>
          <p:cNvPicPr>
            <a:picLocks noChangeAspect="1" noChangeArrowheads="1" noCrop="1"/>
          </p:cNvPicPr>
          <p:nvPr/>
        </p:nvPicPr>
        <p:blipFill>
          <a:blip r:embed="rId2" cstate="print"/>
          <a:srcRect/>
          <a:stretch>
            <a:fillRect/>
          </a:stretch>
        </p:blipFill>
        <p:spPr bwMode="auto">
          <a:xfrm>
            <a:off x="4943872" y="1395572"/>
            <a:ext cx="4269854" cy="5489812"/>
          </a:xfrm>
          <a:prstGeom prst="rect">
            <a:avLst/>
          </a:prstGeom>
          <a:noFill/>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extensor </a:t>
            </a:r>
            <a:r>
              <a:rPr lang="cs-CZ" i="1" dirty="0" err="1"/>
              <a:t>digitorum</a:t>
            </a:r>
            <a:r>
              <a:rPr lang="cs-CZ" i="1" dirty="0"/>
              <a:t> (natahovač prstů)</a:t>
            </a:r>
            <a:endParaRPr lang="cs-CZ" dirty="0"/>
          </a:p>
        </p:txBody>
      </p:sp>
      <p:sp>
        <p:nvSpPr>
          <p:cNvPr id="3" name="Zástupný symbol pro obsah 2"/>
          <p:cNvSpPr>
            <a:spLocks noGrp="1"/>
          </p:cNvSpPr>
          <p:nvPr>
            <p:ph idx="1"/>
          </p:nvPr>
        </p:nvSpPr>
        <p:spPr/>
        <p:txBody>
          <a:bodyPr/>
          <a:lstStyle/>
          <a:p>
            <a:r>
              <a:rPr lang="cs-CZ" dirty="0"/>
              <a:t>jde až z palcové strany lokte (laterálního </a:t>
            </a:r>
            <a:r>
              <a:rPr lang="cs-CZ" dirty="0" err="1"/>
              <a:t>epikondylu</a:t>
            </a:r>
            <a:r>
              <a:rPr lang="cs-CZ" dirty="0"/>
              <a:t> humeru) a dělí se ve čtyři šlachy. </a:t>
            </a:r>
          </a:p>
          <a:p>
            <a:r>
              <a:rPr lang="cs-CZ" dirty="0"/>
              <a:t>Upíná se jejich prostřednictvím na hřbetní strany článků 2. až 5. prstu. </a:t>
            </a:r>
          </a:p>
          <a:p>
            <a:r>
              <a:rPr lang="cs-CZ" dirty="0"/>
              <a:t>Funkcí je extenze 2. - 5. prstu, pomocná </a:t>
            </a:r>
            <a:r>
              <a:rPr lang="cs-CZ" dirty="0" err="1"/>
              <a:t>dorziflexe</a:t>
            </a:r>
            <a:r>
              <a:rPr lang="cs-CZ" dirty="0"/>
              <a:t> zápěstí.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175106" name="Picture 2" descr="https://medicina.ronnie.cz/img/data/clanky/normal/288_7.jpg"/>
          <p:cNvPicPr>
            <a:picLocks noChangeAspect="1" noChangeArrowheads="1"/>
          </p:cNvPicPr>
          <p:nvPr/>
        </p:nvPicPr>
        <p:blipFill>
          <a:blip r:embed="rId2" cstate="print"/>
          <a:srcRect/>
          <a:stretch>
            <a:fillRect/>
          </a:stretch>
        </p:blipFill>
        <p:spPr bwMode="auto">
          <a:xfrm>
            <a:off x="4727848" y="240074"/>
            <a:ext cx="4917926" cy="6323048"/>
          </a:xfrm>
          <a:prstGeom prst="rect">
            <a:avLst/>
          </a:prstGeom>
          <a:noFill/>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extensor </a:t>
            </a:r>
            <a:r>
              <a:rPr lang="cs-CZ" i="1" dirty="0" err="1"/>
              <a:t>digiti</a:t>
            </a:r>
            <a:r>
              <a:rPr lang="cs-CZ" i="1" dirty="0"/>
              <a:t> </a:t>
            </a:r>
            <a:r>
              <a:rPr lang="cs-CZ" i="1" dirty="0" err="1"/>
              <a:t>minimi</a:t>
            </a:r>
            <a:r>
              <a:rPr lang="cs-CZ" i="1" dirty="0"/>
              <a:t> (natahovač malíku)</a:t>
            </a:r>
            <a:endParaRPr lang="cs-CZ" dirty="0"/>
          </a:p>
        </p:txBody>
      </p:sp>
      <p:sp>
        <p:nvSpPr>
          <p:cNvPr id="3" name="Zástupný symbol pro obsah 2"/>
          <p:cNvSpPr>
            <a:spLocks noGrp="1"/>
          </p:cNvSpPr>
          <p:nvPr>
            <p:ph idx="1"/>
          </p:nvPr>
        </p:nvSpPr>
        <p:spPr/>
        <p:txBody>
          <a:bodyPr/>
          <a:lstStyle/>
          <a:p>
            <a:r>
              <a:rPr lang="cs-CZ" dirty="0"/>
              <a:t> štíhlý sval, který začíná stejně jako předchozí, probíhá podél něj a </a:t>
            </a:r>
          </a:p>
          <a:p>
            <a:r>
              <a:rPr lang="cs-CZ" dirty="0"/>
              <a:t>upíná se společně s jednou z jeho šlach na hřbetu 5. prstu (malíku). </a:t>
            </a:r>
          </a:p>
          <a:p>
            <a:r>
              <a:rPr lang="cs-CZ" dirty="0"/>
              <a:t>Funkce: synergista předchozího svalu pro 5. prst - extenze. </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77154" name="Picture 2" descr="https://medicina.ronnie.cz/img/data/clanky/normal/288_6.jpg"/>
          <p:cNvPicPr>
            <a:picLocks noChangeAspect="1" noChangeArrowheads="1"/>
          </p:cNvPicPr>
          <p:nvPr/>
        </p:nvPicPr>
        <p:blipFill>
          <a:blip r:embed="rId2" cstate="print"/>
          <a:srcRect/>
          <a:stretch>
            <a:fillRect/>
          </a:stretch>
        </p:blipFill>
        <p:spPr bwMode="auto">
          <a:xfrm>
            <a:off x="3647728" y="442372"/>
            <a:ext cx="4989934" cy="6415629"/>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4A012B-E2FA-851D-9FB7-FFC2D705615A}"/>
              </a:ext>
            </a:extLst>
          </p:cNvPr>
          <p:cNvSpPr>
            <a:spLocks noGrp="1"/>
          </p:cNvSpPr>
          <p:nvPr>
            <p:ph type="title"/>
          </p:nvPr>
        </p:nvSpPr>
        <p:spPr>
          <a:xfrm>
            <a:off x="6823878" y="741392"/>
            <a:ext cx="4714530" cy="625496"/>
          </a:xfrm>
        </p:spPr>
        <p:txBody>
          <a:bodyPr anchor="b">
            <a:normAutofit/>
          </a:bodyPr>
          <a:lstStyle/>
          <a:p>
            <a:r>
              <a:rPr lang="cs-CZ" sz="3200" dirty="0"/>
              <a:t>Spojení na páteři</a:t>
            </a:r>
          </a:p>
        </p:txBody>
      </p:sp>
      <p:pic>
        <p:nvPicPr>
          <p:cNvPr id="6" name="Picture 5" descr="Radiologický obrázek kostry">
            <a:extLst>
              <a:ext uri="{FF2B5EF4-FFF2-40B4-BE49-F238E27FC236}">
                <a16:creationId xmlns:a16="http://schemas.microsoft.com/office/drawing/2014/main" id="{F8016EE7-F8B7-6B8A-D078-2E35E2F31A72}"/>
              </a:ext>
            </a:extLst>
          </p:cNvPr>
          <p:cNvPicPr>
            <a:picLocks noChangeAspect="1"/>
          </p:cNvPicPr>
          <p:nvPr/>
        </p:nvPicPr>
        <p:blipFill rotWithShape="1">
          <a:blip r:embed="rId2"/>
          <a:srcRect l="41112" r="-1" b="-1"/>
          <a:stretch/>
        </p:blipFill>
        <p:spPr>
          <a:xfrm>
            <a:off x="20" y="10"/>
            <a:ext cx="6095980" cy="6857990"/>
          </a:xfrm>
          <a:prstGeom prst="rect">
            <a:avLst/>
          </a:prstGeom>
        </p:spPr>
      </p:pic>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1" name="Rectangle 10">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FCB34E42-71E7-4D5E-DD33-F3305DAFF70C}"/>
              </a:ext>
            </a:extLst>
          </p:cNvPr>
          <p:cNvSpPr>
            <a:spLocks noGrp="1"/>
          </p:cNvSpPr>
          <p:nvPr>
            <p:ph idx="1"/>
          </p:nvPr>
        </p:nvSpPr>
        <p:spPr>
          <a:xfrm>
            <a:off x="6823878" y="1696825"/>
            <a:ext cx="4491820" cy="4284483"/>
          </a:xfrm>
        </p:spPr>
        <p:txBody>
          <a:bodyPr anchor="t">
            <a:normAutofit/>
          </a:bodyPr>
          <a:lstStyle/>
          <a:p>
            <a:pPr eaLnBrk="1" hangingPunct="1"/>
            <a:r>
              <a:rPr lang="cs-CZ" altLang="cs-CZ" sz="2000" dirty="0"/>
              <a:t>Meziobratlové ploténky – 23</a:t>
            </a:r>
          </a:p>
          <a:p>
            <a:pPr eaLnBrk="1" hangingPunct="1"/>
            <a:r>
              <a:rPr lang="cs-CZ" altLang="cs-CZ" sz="2000" dirty="0"/>
              <a:t>Vazy </a:t>
            </a:r>
          </a:p>
          <a:p>
            <a:pPr eaLnBrk="1" hangingPunct="1"/>
            <a:r>
              <a:rPr lang="cs-CZ" altLang="cs-CZ" sz="2000" dirty="0"/>
              <a:t>Chrupavka </a:t>
            </a:r>
          </a:p>
          <a:p>
            <a:pPr eaLnBrk="1" hangingPunct="1"/>
            <a:r>
              <a:rPr lang="cs-CZ" altLang="cs-CZ" sz="2000" dirty="0"/>
              <a:t>Klouby C1 a lebka</a:t>
            </a:r>
          </a:p>
          <a:p>
            <a:endParaRPr lang="cs-CZ" sz="2000" dirty="0"/>
          </a:p>
        </p:txBody>
      </p:sp>
      <p:sp>
        <p:nvSpPr>
          <p:cNvPr id="4" name="Zástupný symbol pro zápatí 3">
            <a:extLst>
              <a:ext uri="{FF2B5EF4-FFF2-40B4-BE49-F238E27FC236}">
                <a16:creationId xmlns:a16="http://schemas.microsoft.com/office/drawing/2014/main" id="{8C50E4B5-880C-4923-2ABB-8DB1C8C1C109}"/>
              </a:ext>
            </a:extLst>
          </p:cNvPr>
          <p:cNvSpPr>
            <a:spLocks noGrp="1"/>
          </p:cNvSpPr>
          <p:nvPr>
            <p:ph type="ftr" sz="quarter" idx="11"/>
          </p:nvPr>
        </p:nvSpPr>
        <p:spPr>
          <a:xfrm>
            <a:off x="6823878" y="6356350"/>
            <a:ext cx="2688611" cy="365125"/>
          </a:xfrm>
        </p:spPr>
        <p:txBody>
          <a:bodyPr>
            <a:normAutofit/>
          </a:bodyPr>
          <a:lstStyle/>
          <a:p>
            <a:pPr algn="l">
              <a:spcAft>
                <a:spcPts val="600"/>
              </a:spcAft>
            </a:pPr>
            <a:r>
              <a:rPr lang="cs-CZ">
                <a:solidFill>
                  <a:schemeClr val="tx1">
                    <a:lumMod val="50000"/>
                    <a:lumOff val="50000"/>
                  </a:schemeClr>
                </a:solidFill>
              </a:rPr>
              <a:t>www.studiolevitas.cz</a:t>
            </a:r>
          </a:p>
        </p:txBody>
      </p:sp>
    </p:spTree>
    <p:extLst>
      <p:ext uri="{BB962C8B-B14F-4D97-AF65-F5344CB8AC3E}">
        <p14:creationId xmlns:p14="http://schemas.microsoft.com/office/powerpoint/2010/main" val="26442063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extensor </a:t>
            </a:r>
            <a:r>
              <a:rPr lang="cs-CZ" i="1" dirty="0" err="1"/>
              <a:t>carpi</a:t>
            </a:r>
            <a:r>
              <a:rPr lang="cs-CZ" i="1" dirty="0"/>
              <a:t> </a:t>
            </a:r>
            <a:r>
              <a:rPr lang="cs-CZ" i="1" dirty="0" err="1"/>
              <a:t>ulnaris</a:t>
            </a:r>
            <a:r>
              <a:rPr lang="cs-CZ" i="1" dirty="0"/>
              <a:t> (vnitřní natahovač zápěstí)</a:t>
            </a:r>
            <a:r>
              <a:rPr lang="cs-CZ" dirty="0"/>
              <a:t> </a:t>
            </a:r>
          </a:p>
        </p:txBody>
      </p:sp>
      <p:sp>
        <p:nvSpPr>
          <p:cNvPr id="3" name="Zástupný symbol pro obsah 2"/>
          <p:cNvSpPr>
            <a:spLocks noGrp="1"/>
          </p:cNvSpPr>
          <p:nvPr>
            <p:ph idx="1"/>
          </p:nvPr>
        </p:nvSpPr>
        <p:spPr/>
        <p:txBody>
          <a:bodyPr>
            <a:normAutofit/>
          </a:bodyPr>
          <a:lstStyle/>
          <a:p>
            <a:r>
              <a:rPr lang="cs-CZ" dirty="0"/>
              <a:t>je uložen nejvíce ulnárně a začíná opět na humeru a k tomu ještě na zadní straně ulny.</a:t>
            </a:r>
          </a:p>
          <a:p>
            <a:r>
              <a:rPr lang="cs-CZ" dirty="0"/>
              <a:t> Upíná se kousek distálně od zápěstí (tj. směr k prstům) na kosti, která je umístěna mezi 5. prstem a zápěstím (</a:t>
            </a:r>
            <a:r>
              <a:rPr lang="cs-CZ" dirty="0" err="1"/>
              <a:t>metacarpus</a:t>
            </a:r>
            <a:r>
              <a:rPr lang="cs-CZ" dirty="0"/>
              <a:t>). </a:t>
            </a:r>
          </a:p>
          <a:p>
            <a:r>
              <a:rPr lang="cs-CZ" dirty="0"/>
              <a:t>Funkce je </a:t>
            </a:r>
            <a:r>
              <a:rPr lang="cs-CZ" dirty="0" err="1"/>
              <a:t>dorziflexe</a:t>
            </a:r>
            <a:r>
              <a:rPr lang="cs-CZ" dirty="0"/>
              <a:t> (v souhře s oběma mm. </a:t>
            </a:r>
            <a:r>
              <a:rPr lang="cs-CZ" dirty="0" err="1"/>
              <a:t>extensores</a:t>
            </a:r>
            <a:r>
              <a:rPr lang="cs-CZ" dirty="0"/>
              <a:t> </a:t>
            </a:r>
            <a:r>
              <a:rPr lang="cs-CZ" dirty="0" err="1"/>
              <a:t>carpi</a:t>
            </a:r>
            <a:r>
              <a:rPr lang="cs-CZ" dirty="0"/>
              <a:t> </a:t>
            </a:r>
            <a:r>
              <a:rPr lang="cs-CZ" dirty="0" err="1"/>
              <a:t>radiales</a:t>
            </a:r>
            <a:r>
              <a:rPr lang="cs-CZ" dirty="0"/>
              <a:t>) a ulnární </a:t>
            </a:r>
            <a:r>
              <a:rPr lang="cs-CZ" dirty="0" err="1"/>
              <a:t>dukce</a:t>
            </a:r>
            <a:r>
              <a:rPr lang="cs-CZ" dirty="0"/>
              <a:t> zápěstí (spolu s m. flexor </a:t>
            </a:r>
            <a:r>
              <a:rPr lang="cs-CZ" dirty="0" err="1"/>
              <a:t>carpi</a:t>
            </a:r>
            <a:r>
              <a:rPr lang="cs-CZ" dirty="0"/>
              <a:t> </a:t>
            </a:r>
            <a:r>
              <a:rPr lang="cs-CZ" dirty="0" err="1"/>
              <a:t>ulnaris</a:t>
            </a:r>
            <a:r>
              <a:rPr lang="cs-CZ" dirty="0"/>
              <a:t>).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74638"/>
            <a:ext cx="9144000" cy="1143000"/>
          </a:xfrm>
        </p:spPr>
        <p:txBody>
          <a:bodyPr>
            <a:normAutofit fontScale="90000"/>
          </a:bodyPr>
          <a:lstStyle/>
          <a:p>
            <a:r>
              <a:rPr lang="cs-CZ" i="1" dirty="0" err="1"/>
              <a:t>Musculus</a:t>
            </a:r>
            <a:r>
              <a:rPr lang="cs-CZ" i="1" dirty="0"/>
              <a:t> </a:t>
            </a:r>
            <a:r>
              <a:rPr lang="cs-CZ" i="1" dirty="0" err="1"/>
              <a:t>abductor</a:t>
            </a:r>
            <a:r>
              <a:rPr lang="cs-CZ" i="1" dirty="0"/>
              <a:t> </a:t>
            </a:r>
            <a:r>
              <a:rPr lang="cs-CZ" i="1" dirty="0" err="1"/>
              <a:t>pollicis</a:t>
            </a:r>
            <a:r>
              <a:rPr lang="cs-CZ" i="1" dirty="0"/>
              <a:t> </a:t>
            </a:r>
            <a:r>
              <a:rPr lang="cs-CZ" i="1" dirty="0" err="1"/>
              <a:t>longus</a:t>
            </a:r>
            <a:r>
              <a:rPr lang="cs-CZ" i="1" dirty="0"/>
              <a:t> (dlouhý odtahovač palce) – hluboká vrstva</a:t>
            </a:r>
            <a:r>
              <a:rPr lang="cs-CZ" dirty="0"/>
              <a:t> </a:t>
            </a:r>
          </a:p>
        </p:txBody>
      </p:sp>
      <p:sp>
        <p:nvSpPr>
          <p:cNvPr id="3" name="Zástupný symbol pro obsah 2"/>
          <p:cNvSpPr>
            <a:spLocks noGrp="1"/>
          </p:cNvSpPr>
          <p:nvPr>
            <p:ph idx="1"/>
          </p:nvPr>
        </p:nvSpPr>
        <p:spPr>
          <a:xfrm>
            <a:off x="1524000" y="1600201"/>
            <a:ext cx="8686800" cy="4525963"/>
          </a:xfrm>
        </p:spPr>
        <p:txBody>
          <a:bodyPr/>
          <a:lstStyle/>
          <a:p>
            <a:r>
              <a:rPr lang="cs-CZ" dirty="0"/>
              <a:t>probíhá nad ostatními. </a:t>
            </a:r>
          </a:p>
          <a:p>
            <a:r>
              <a:rPr lang="cs-CZ" dirty="0"/>
              <a:t>Končí na vnější straně palcového </a:t>
            </a:r>
          </a:p>
          <a:p>
            <a:pPr>
              <a:buNone/>
            </a:pPr>
            <a:r>
              <a:rPr lang="cs-CZ" dirty="0"/>
              <a:t>metakarpu </a:t>
            </a:r>
          </a:p>
          <a:p>
            <a:pPr>
              <a:buNone/>
            </a:pPr>
            <a:r>
              <a:rPr lang="cs-CZ" dirty="0"/>
              <a:t>(kost pod palcem, v dlani). </a:t>
            </a:r>
          </a:p>
          <a:p>
            <a:r>
              <a:rPr lang="cs-CZ" dirty="0"/>
              <a:t>Umožňuje abdukci palce.</a:t>
            </a:r>
          </a:p>
        </p:txBody>
      </p:sp>
      <p:pic>
        <p:nvPicPr>
          <p:cNvPr id="180226" name="Picture 2" descr="https://medicina.ronnie.cz/img/data/clanky/normal/288_4.jpg"/>
          <p:cNvPicPr>
            <a:picLocks noChangeAspect="1" noChangeArrowheads="1"/>
          </p:cNvPicPr>
          <p:nvPr/>
        </p:nvPicPr>
        <p:blipFill>
          <a:blip r:embed="rId2" cstate="print"/>
          <a:srcRect/>
          <a:stretch>
            <a:fillRect/>
          </a:stretch>
        </p:blipFill>
        <p:spPr bwMode="auto">
          <a:xfrm>
            <a:off x="7334250" y="2060848"/>
            <a:ext cx="3333750" cy="4286250"/>
          </a:xfrm>
          <a:prstGeom prst="rect">
            <a:avLst/>
          </a:prstGeom>
          <a:noFill/>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1786210"/>
          </a:xfrm>
        </p:spPr>
        <p:txBody>
          <a:bodyPr>
            <a:normAutofit fontScale="90000"/>
          </a:bodyPr>
          <a:lstStyle/>
          <a:p>
            <a:r>
              <a:rPr lang="cs-CZ" i="1" dirty="0" err="1"/>
              <a:t>Musculus</a:t>
            </a:r>
            <a:r>
              <a:rPr lang="cs-CZ" i="1" dirty="0"/>
              <a:t> extensor </a:t>
            </a:r>
            <a:r>
              <a:rPr lang="cs-CZ" i="1" dirty="0" err="1"/>
              <a:t>pollicis</a:t>
            </a:r>
            <a:r>
              <a:rPr lang="cs-CZ" i="1" dirty="0"/>
              <a:t> </a:t>
            </a:r>
            <a:r>
              <a:rPr lang="cs-CZ" i="1" dirty="0" err="1"/>
              <a:t>brevis</a:t>
            </a:r>
            <a:r>
              <a:rPr lang="cs-CZ" i="1" dirty="0"/>
              <a:t> (krátký natahovač palce) </a:t>
            </a:r>
            <a:r>
              <a:rPr lang="cs-CZ" i="1" dirty="0" err="1"/>
              <a:t>Musculus</a:t>
            </a:r>
            <a:r>
              <a:rPr lang="cs-CZ" i="1" dirty="0"/>
              <a:t> extensor </a:t>
            </a:r>
            <a:r>
              <a:rPr lang="cs-CZ" i="1" dirty="0" err="1"/>
              <a:t>pollicis</a:t>
            </a:r>
            <a:r>
              <a:rPr lang="cs-CZ" i="1" dirty="0"/>
              <a:t> </a:t>
            </a:r>
            <a:r>
              <a:rPr lang="cs-CZ" i="1" dirty="0" err="1"/>
              <a:t>longus</a:t>
            </a:r>
            <a:r>
              <a:rPr lang="cs-CZ" i="1" dirty="0"/>
              <a:t> (dlouhý natahovač palce)</a:t>
            </a:r>
            <a:r>
              <a:rPr lang="cs-CZ" dirty="0"/>
              <a:t> </a:t>
            </a:r>
          </a:p>
        </p:txBody>
      </p:sp>
      <p:sp>
        <p:nvSpPr>
          <p:cNvPr id="3" name="Zástupný symbol pro obsah 2"/>
          <p:cNvSpPr>
            <a:spLocks noGrp="1"/>
          </p:cNvSpPr>
          <p:nvPr>
            <p:ph idx="1"/>
          </p:nvPr>
        </p:nvSpPr>
        <p:spPr>
          <a:xfrm>
            <a:off x="1981200" y="2492896"/>
            <a:ext cx="8229600" cy="4365104"/>
          </a:xfrm>
        </p:spPr>
        <p:txBody>
          <a:bodyPr>
            <a:normAutofit/>
          </a:bodyPr>
          <a:lstStyle/>
          <a:p>
            <a:r>
              <a:rPr lang="cs-CZ" dirty="0"/>
              <a:t>je umístěn pod předchozím, jde souběžně s ním. Upíná se na zadní straně proximálního článku (bližší dlani) palce. Funkce: extenze palce v MP (kloubu při dlani). </a:t>
            </a:r>
          </a:p>
          <a:p>
            <a:r>
              <a:rPr lang="cs-CZ" dirty="0"/>
              <a:t>se upíná na konečném článku palce a jeho šlacha je viditelná na hřbetu palce při jeho extenzi. Funkce: extenze palce (hlavně kloubu mezi články), účastní se addukce palce z krajní abdukce. </a:t>
            </a:r>
          </a:p>
          <a:p>
            <a:endParaRPr lang="cs-CZ"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82274" name="Picture 2" descr="https://medicina.ronnie.cz/img/data/clanky/normal/288_3.jpg"/>
          <p:cNvPicPr>
            <a:picLocks noChangeAspect="1" noChangeArrowheads="1"/>
          </p:cNvPicPr>
          <p:nvPr/>
        </p:nvPicPr>
        <p:blipFill>
          <a:blip r:embed="rId2" cstate="print"/>
          <a:srcRect/>
          <a:stretch>
            <a:fillRect/>
          </a:stretch>
        </p:blipFill>
        <p:spPr bwMode="auto">
          <a:xfrm>
            <a:off x="4871864" y="301796"/>
            <a:ext cx="4701902" cy="6045303"/>
          </a:xfrm>
          <a:prstGeom prst="rect">
            <a:avLst/>
          </a:prstGeom>
          <a:noFill/>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extensor </a:t>
            </a:r>
            <a:r>
              <a:rPr lang="cs-CZ" i="1" dirty="0" err="1"/>
              <a:t>indicis</a:t>
            </a:r>
            <a:r>
              <a:rPr lang="cs-CZ" i="1" dirty="0"/>
              <a:t> (natahovač ukazováku)</a:t>
            </a:r>
            <a:r>
              <a:rPr lang="cs-CZ" dirty="0"/>
              <a:t> </a:t>
            </a:r>
          </a:p>
        </p:txBody>
      </p:sp>
      <p:sp>
        <p:nvSpPr>
          <p:cNvPr id="3" name="Zástupný symbol pro obsah 2"/>
          <p:cNvSpPr>
            <a:spLocks noGrp="1"/>
          </p:cNvSpPr>
          <p:nvPr>
            <p:ph idx="1"/>
          </p:nvPr>
        </p:nvSpPr>
        <p:spPr>
          <a:xfrm>
            <a:off x="1981200" y="1600201"/>
            <a:ext cx="4834880" cy="4525963"/>
          </a:xfrm>
        </p:spPr>
        <p:txBody>
          <a:bodyPr/>
          <a:lstStyle/>
          <a:p>
            <a:r>
              <a:rPr lang="cs-CZ" dirty="0"/>
              <a:t>najdeme nejníže ze všech, začíná ve spodní třetině na zadní straně ulny a</a:t>
            </a:r>
          </a:p>
          <a:p>
            <a:r>
              <a:rPr lang="cs-CZ" dirty="0"/>
              <a:t> končí na posledním článku 2. prstu. </a:t>
            </a:r>
          </a:p>
          <a:p>
            <a:r>
              <a:rPr lang="cs-CZ" dirty="0"/>
              <a:t>Funkčně je to extenzor 2. prstu a napomáhá při extenzi zápěstí.</a:t>
            </a:r>
          </a:p>
        </p:txBody>
      </p:sp>
      <p:pic>
        <p:nvPicPr>
          <p:cNvPr id="184322" name="Picture 2" descr="https://medicina.ronnie.cz/img/data/clanky/normal/288_2.jpg"/>
          <p:cNvPicPr>
            <a:picLocks noChangeAspect="1" noChangeArrowheads="1"/>
          </p:cNvPicPr>
          <p:nvPr/>
        </p:nvPicPr>
        <p:blipFill>
          <a:blip r:embed="rId2" cstate="print"/>
          <a:srcRect/>
          <a:stretch>
            <a:fillRect/>
          </a:stretch>
        </p:blipFill>
        <p:spPr bwMode="auto">
          <a:xfrm>
            <a:off x="6853464" y="1844824"/>
            <a:ext cx="3584398" cy="4608512"/>
          </a:xfrm>
          <a:prstGeom prst="rect">
            <a:avLst/>
          </a:prstGeom>
          <a:noFill/>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Laterální skupina předloketních svalů</a:t>
            </a:r>
          </a:p>
        </p:txBody>
      </p:sp>
      <p:sp>
        <p:nvSpPr>
          <p:cNvPr id="3" name="Zástupný symbol pro obsah 2"/>
          <p:cNvSpPr>
            <a:spLocks noGrp="1"/>
          </p:cNvSpPr>
          <p:nvPr>
            <p:ph idx="1"/>
          </p:nvPr>
        </p:nvSpPr>
        <p:spPr/>
        <p:txBody>
          <a:bodyPr/>
          <a:lstStyle/>
          <a:p>
            <a:r>
              <a:rPr lang="cs-CZ" dirty="0"/>
              <a:t>Tato skupina na palcové straně je rozdělena ve vrstvu povrchovou a hlubokou, </a:t>
            </a:r>
          </a:p>
          <a:p>
            <a:r>
              <a:rPr lang="cs-CZ" dirty="0"/>
              <a:t>Jsou to dorzální flexory zápěstí, </a:t>
            </a:r>
          </a:p>
          <a:p>
            <a:r>
              <a:rPr lang="cs-CZ" dirty="0" err="1"/>
              <a:t>supinátory</a:t>
            </a:r>
            <a:r>
              <a:rPr lang="cs-CZ" dirty="0"/>
              <a:t> předloktí, </a:t>
            </a:r>
          </a:p>
          <a:p>
            <a:r>
              <a:rPr lang="cs-CZ" dirty="0"/>
              <a:t>spoluúčastní se </a:t>
            </a:r>
            <a:r>
              <a:rPr lang="cs-CZ" dirty="0" err="1"/>
              <a:t>dukce</a:t>
            </a:r>
            <a:r>
              <a:rPr lang="cs-CZ" dirty="0"/>
              <a:t> a </a:t>
            </a:r>
          </a:p>
          <a:p>
            <a:r>
              <a:rPr lang="cs-CZ" dirty="0"/>
              <a:t>flexe loketního kloubu.</a:t>
            </a:r>
          </a:p>
        </p:txBody>
      </p:sp>
      <p:pic>
        <p:nvPicPr>
          <p:cNvPr id="185346" name="Picture 2" descr="https://kulturistika.ronnie.cz/img/data/clanky/normal/203_7.gif"/>
          <p:cNvPicPr>
            <a:picLocks noChangeAspect="1" noChangeArrowheads="1" noCrop="1"/>
          </p:cNvPicPr>
          <p:nvPr/>
        </p:nvPicPr>
        <p:blipFill>
          <a:blip r:embed="rId2" cstate="print"/>
          <a:srcRect/>
          <a:stretch>
            <a:fillRect/>
          </a:stretch>
        </p:blipFill>
        <p:spPr bwMode="auto">
          <a:xfrm>
            <a:off x="7496182" y="2924944"/>
            <a:ext cx="3171819" cy="3933056"/>
          </a:xfrm>
          <a:prstGeom prst="rect">
            <a:avLst/>
          </a:prstGeom>
          <a:noFill/>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Povrchová vrstva</a:t>
            </a:r>
          </a:p>
        </p:txBody>
      </p:sp>
      <p:sp>
        <p:nvSpPr>
          <p:cNvPr id="3" name="Zástupný symbol pro obsah 2"/>
          <p:cNvSpPr>
            <a:spLocks noGrp="1"/>
          </p:cNvSpPr>
          <p:nvPr>
            <p:ph idx="1"/>
          </p:nvPr>
        </p:nvSpPr>
        <p:spPr>
          <a:xfrm>
            <a:off x="1981200" y="1196752"/>
            <a:ext cx="8229600" cy="5661248"/>
          </a:xfrm>
        </p:spPr>
        <p:txBody>
          <a:bodyPr>
            <a:normAutofit/>
          </a:bodyPr>
          <a:lstStyle/>
          <a:p>
            <a:r>
              <a:rPr lang="cs-CZ" dirty="0"/>
              <a:t>Zahrnuje tři svaly: </a:t>
            </a:r>
          </a:p>
          <a:p>
            <a:r>
              <a:rPr lang="cs-CZ" dirty="0"/>
              <a:t>m. </a:t>
            </a:r>
            <a:r>
              <a:rPr lang="cs-CZ" dirty="0" err="1"/>
              <a:t>brachioradialis</a:t>
            </a:r>
            <a:r>
              <a:rPr lang="cs-CZ" dirty="0"/>
              <a:t>, </a:t>
            </a:r>
          </a:p>
          <a:p>
            <a:r>
              <a:rPr lang="cs-CZ" dirty="0"/>
              <a:t>m. extensor </a:t>
            </a:r>
            <a:r>
              <a:rPr lang="cs-CZ" dirty="0" err="1"/>
              <a:t>carpi</a:t>
            </a:r>
            <a:r>
              <a:rPr lang="cs-CZ" dirty="0"/>
              <a:t> </a:t>
            </a:r>
            <a:r>
              <a:rPr lang="cs-CZ" dirty="0" err="1"/>
              <a:t>radialis</a:t>
            </a:r>
            <a:r>
              <a:rPr lang="cs-CZ" dirty="0"/>
              <a:t> </a:t>
            </a:r>
            <a:r>
              <a:rPr lang="cs-CZ" dirty="0" err="1"/>
              <a:t>longus</a:t>
            </a:r>
            <a:r>
              <a:rPr lang="cs-CZ" dirty="0"/>
              <a:t> a </a:t>
            </a:r>
          </a:p>
          <a:p>
            <a:r>
              <a:rPr lang="cs-CZ" dirty="0"/>
              <a:t>m. extensor </a:t>
            </a:r>
            <a:r>
              <a:rPr lang="cs-CZ" dirty="0" err="1"/>
              <a:t>carpi</a:t>
            </a:r>
            <a:r>
              <a:rPr lang="cs-CZ" dirty="0"/>
              <a:t> </a:t>
            </a:r>
            <a:r>
              <a:rPr lang="cs-CZ" dirty="0" err="1"/>
              <a:t>radialis</a:t>
            </a:r>
            <a:r>
              <a:rPr lang="cs-CZ" dirty="0"/>
              <a:t> </a:t>
            </a:r>
            <a:r>
              <a:rPr lang="cs-CZ" dirty="0" err="1"/>
              <a:t>brevis</a:t>
            </a:r>
            <a:r>
              <a:rPr lang="cs-CZ" dirty="0"/>
              <a:t>. </a:t>
            </a:r>
          </a:p>
          <a:p>
            <a:r>
              <a:rPr lang="cs-CZ" dirty="0"/>
              <a:t>Všechny začínají na palcové straně paže nad loktem (nad laterálním </a:t>
            </a:r>
            <a:r>
              <a:rPr lang="cs-CZ" dirty="0" err="1"/>
              <a:t>epikondylem</a:t>
            </a:r>
            <a:r>
              <a:rPr lang="cs-CZ" dirty="0"/>
              <a:t> humeru) shora dolů v pořadí, jak jsou uvedeny, začátky dosahují i na samotný </a:t>
            </a:r>
            <a:r>
              <a:rPr lang="cs-CZ" dirty="0" err="1"/>
              <a:t>epikondyl</a:t>
            </a:r>
            <a:r>
              <a:rPr lang="cs-CZ" dirty="0"/>
              <a:t>. Seřazeny jsou postupně podle umístění na předloktí zpředu směrem na zadní stranu. </a:t>
            </a:r>
          </a:p>
          <a:p>
            <a:endParaRPr lang="cs-CZ"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extensor </a:t>
            </a:r>
            <a:r>
              <a:rPr lang="cs-CZ" i="1" dirty="0" err="1"/>
              <a:t>indicis</a:t>
            </a:r>
            <a:r>
              <a:rPr lang="cs-CZ" i="1" dirty="0"/>
              <a:t> (natahovač ukazováku)</a:t>
            </a:r>
            <a:r>
              <a:rPr lang="cs-CZ" dirty="0"/>
              <a:t> </a:t>
            </a:r>
          </a:p>
        </p:txBody>
      </p:sp>
      <p:sp>
        <p:nvSpPr>
          <p:cNvPr id="3" name="Zástupný symbol pro obsah 2"/>
          <p:cNvSpPr>
            <a:spLocks noGrp="1"/>
          </p:cNvSpPr>
          <p:nvPr>
            <p:ph idx="1"/>
          </p:nvPr>
        </p:nvSpPr>
        <p:spPr>
          <a:xfrm>
            <a:off x="1981200" y="1600201"/>
            <a:ext cx="4834880" cy="4525963"/>
          </a:xfrm>
        </p:spPr>
        <p:txBody>
          <a:bodyPr/>
          <a:lstStyle/>
          <a:p>
            <a:r>
              <a:rPr lang="cs-CZ" dirty="0"/>
              <a:t>najdeme nejníže ze všech, začíná ve spodní třetině na zadní straně ulny a</a:t>
            </a:r>
          </a:p>
          <a:p>
            <a:r>
              <a:rPr lang="cs-CZ" dirty="0"/>
              <a:t> končí na posledním článku 2. prstu. </a:t>
            </a:r>
          </a:p>
          <a:p>
            <a:r>
              <a:rPr lang="cs-CZ" dirty="0"/>
              <a:t>Funkčně je to extenzor 2. prstu a napomáhá při extenzi zápěstí.</a:t>
            </a:r>
          </a:p>
        </p:txBody>
      </p:sp>
      <p:pic>
        <p:nvPicPr>
          <p:cNvPr id="184322" name="Picture 2" descr="https://medicina.ronnie.cz/img/data/clanky/normal/288_2.jpg"/>
          <p:cNvPicPr>
            <a:picLocks noChangeAspect="1" noChangeArrowheads="1"/>
          </p:cNvPicPr>
          <p:nvPr/>
        </p:nvPicPr>
        <p:blipFill>
          <a:blip r:embed="rId2" cstate="print"/>
          <a:srcRect/>
          <a:stretch>
            <a:fillRect/>
          </a:stretch>
        </p:blipFill>
        <p:spPr bwMode="auto">
          <a:xfrm>
            <a:off x="6853464" y="1844824"/>
            <a:ext cx="3584398" cy="4608512"/>
          </a:xfrm>
          <a:prstGeom prst="rect">
            <a:avLst/>
          </a:prstGeom>
          <a:noFill/>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Laterální skupina předloketních svalů</a:t>
            </a:r>
          </a:p>
        </p:txBody>
      </p:sp>
      <p:sp>
        <p:nvSpPr>
          <p:cNvPr id="3" name="Zástupný symbol pro obsah 2"/>
          <p:cNvSpPr>
            <a:spLocks noGrp="1"/>
          </p:cNvSpPr>
          <p:nvPr>
            <p:ph idx="1"/>
          </p:nvPr>
        </p:nvSpPr>
        <p:spPr/>
        <p:txBody>
          <a:bodyPr/>
          <a:lstStyle/>
          <a:p>
            <a:r>
              <a:rPr lang="cs-CZ" dirty="0"/>
              <a:t>Tato skupina na palcové straně je rozdělena ve vrstvu povrchovou a hlubokou, </a:t>
            </a:r>
          </a:p>
          <a:p>
            <a:r>
              <a:rPr lang="cs-CZ" dirty="0"/>
              <a:t>Jsou to dorzální flexory zápěstí, </a:t>
            </a:r>
          </a:p>
          <a:p>
            <a:r>
              <a:rPr lang="cs-CZ" dirty="0" err="1"/>
              <a:t>supinátory</a:t>
            </a:r>
            <a:r>
              <a:rPr lang="cs-CZ" dirty="0"/>
              <a:t> předloktí, </a:t>
            </a:r>
          </a:p>
          <a:p>
            <a:r>
              <a:rPr lang="cs-CZ" dirty="0"/>
              <a:t>spoluúčastní se </a:t>
            </a:r>
            <a:r>
              <a:rPr lang="cs-CZ" dirty="0" err="1"/>
              <a:t>dukce</a:t>
            </a:r>
            <a:r>
              <a:rPr lang="cs-CZ" dirty="0"/>
              <a:t> a </a:t>
            </a:r>
          </a:p>
          <a:p>
            <a:r>
              <a:rPr lang="cs-CZ" dirty="0"/>
              <a:t>flexe loketního kloubu.</a:t>
            </a:r>
          </a:p>
        </p:txBody>
      </p:sp>
      <p:pic>
        <p:nvPicPr>
          <p:cNvPr id="185346" name="Picture 2" descr="https://kulturistika.ronnie.cz/img/data/clanky/normal/203_7.gif"/>
          <p:cNvPicPr>
            <a:picLocks noChangeAspect="1" noChangeArrowheads="1" noCrop="1"/>
          </p:cNvPicPr>
          <p:nvPr/>
        </p:nvPicPr>
        <p:blipFill>
          <a:blip r:embed="rId2" cstate="print"/>
          <a:srcRect/>
          <a:stretch>
            <a:fillRect/>
          </a:stretch>
        </p:blipFill>
        <p:spPr bwMode="auto">
          <a:xfrm>
            <a:off x="7496182" y="2924944"/>
            <a:ext cx="3171819" cy="3933056"/>
          </a:xfrm>
          <a:prstGeom prst="rect">
            <a:avLst/>
          </a:prstGeom>
          <a:noFill/>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Povrchová vrstva</a:t>
            </a:r>
          </a:p>
        </p:txBody>
      </p:sp>
      <p:sp>
        <p:nvSpPr>
          <p:cNvPr id="3" name="Zástupný symbol pro obsah 2"/>
          <p:cNvSpPr>
            <a:spLocks noGrp="1"/>
          </p:cNvSpPr>
          <p:nvPr>
            <p:ph idx="1"/>
          </p:nvPr>
        </p:nvSpPr>
        <p:spPr>
          <a:xfrm>
            <a:off x="1981200" y="1196752"/>
            <a:ext cx="8229600" cy="5661248"/>
          </a:xfrm>
        </p:spPr>
        <p:txBody>
          <a:bodyPr>
            <a:normAutofit/>
          </a:bodyPr>
          <a:lstStyle/>
          <a:p>
            <a:r>
              <a:rPr lang="cs-CZ" dirty="0"/>
              <a:t>Zahrnuje tři svaly: </a:t>
            </a:r>
          </a:p>
          <a:p>
            <a:r>
              <a:rPr lang="cs-CZ" dirty="0"/>
              <a:t>m. </a:t>
            </a:r>
            <a:r>
              <a:rPr lang="cs-CZ" dirty="0" err="1"/>
              <a:t>brachioradialis</a:t>
            </a:r>
            <a:r>
              <a:rPr lang="cs-CZ" dirty="0"/>
              <a:t>, </a:t>
            </a:r>
          </a:p>
          <a:p>
            <a:r>
              <a:rPr lang="cs-CZ" dirty="0"/>
              <a:t>m. extensor </a:t>
            </a:r>
            <a:r>
              <a:rPr lang="cs-CZ" dirty="0" err="1"/>
              <a:t>carpi</a:t>
            </a:r>
            <a:r>
              <a:rPr lang="cs-CZ" dirty="0"/>
              <a:t> </a:t>
            </a:r>
            <a:r>
              <a:rPr lang="cs-CZ" dirty="0" err="1"/>
              <a:t>radialis</a:t>
            </a:r>
            <a:r>
              <a:rPr lang="cs-CZ" dirty="0"/>
              <a:t> </a:t>
            </a:r>
            <a:r>
              <a:rPr lang="cs-CZ" dirty="0" err="1"/>
              <a:t>longus</a:t>
            </a:r>
            <a:r>
              <a:rPr lang="cs-CZ" dirty="0"/>
              <a:t> a </a:t>
            </a:r>
          </a:p>
          <a:p>
            <a:r>
              <a:rPr lang="cs-CZ" dirty="0"/>
              <a:t>m. extensor </a:t>
            </a:r>
            <a:r>
              <a:rPr lang="cs-CZ" dirty="0" err="1"/>
              <a:t>carpi</a:t>
            </a:r>
            <a:r>
              <a:rPr lang="cs-CZ" dirty="0"/>
              <a:t> </a:t>
            </a:r>
            <a:r>
              <a:rPr lang="cs-CZ" dirty="0" err="1"/>
              <a:t>radialis</a:t>
            </a:r>
            <a:r>
              <a:rPr lang="cs-CZ" dirty="0"/>
              <a:t> </a:t>
            </a:r>
            <a:r>
              <a:rPr lang="cs-CZ" dirty="0" err="1"/>
              <a:t>brevis</a:t>
            </a:r>
            <a:r>
              <a:rPr lang="cs-CZ" dirty="0"/>
              <a:t>. </a:t>
            </a:r>
          </a:p>
          <a:p>
            <a:r>
              <a:rPr lang="cs-CZ" dirty="0"/>
              <a:t>Všechny začínají na palcové straně paže nad loktem (nad laterálním </a:t>
            </a:r>
            <a:r>
              <a:rPr lang="cs-CZ" dirty="0" err="1"/>
              <a:t>epikondylem</a:t>
            </a:r>
            <a:r>
              <a:rPr lang="cs-CZ" dirty="0"/>
              <a:t> humeru) shora dolů v pořadí, jak jsou uvedeny, začátky dosahují i na samotný </a:t>
            </a:r>
            <a:r>
              <a:rPr lang="cs-CZ" dirty="0" err="1"/>
              <a:t>epikondyl</a:t>
            </a:r>
            <a:r>
              <a:rPr lang="cs-CZ" dirty="0"/>
              <a:t>. Seřazeny jsou postupně podle umístění na předloktí zpředu směrem na zadní stranu. </a:t>
            </a:r>
          </a:p>
          <a:p>
            <a:endParaRPr lang="cs-CZ"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E6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7EFF9B5-940C-4E7F-909D-D0621A9C6D3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Kosterní soustava - páteř</a:t>
            </a:r>
          </a:p>
        </p:txBody>
      </p:sp>
      <p:pic>
        <p:nvPicPr>
          <p:cNvPr id="6" name="Zástupný symbol pro obsah 5">
            <a:extLst>
              <a:ext uri="{FF2B5EF4-FFF2-40B4-BE49-F238E27FC236}">
                <a16:creationId xmlns:a16="http://schemas.microsoft.com/office/drawing/2014/main" id="{10D0446A-7220-4825-9039-15816C0956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5375" y="961812"/>
            <a:ext cx="6574649" cy="4930987"/>
          </a:xfrm>
          <a:prstGeom prst="rect">
            <a:avLst/>
          </a:prstGeom>
        </p:spPr>
      </p:pic>
      <p:sp>
        <p:nvSpPr>
          <p:cNvPr id="4" name="Zástupný symbol pro zápatí 3">
            <a:extLst>
              <a:ext uri="{FF2B5EF4-FFF2-40B4-BE49-F238E27FC236}">
                <a16:creationId xmlns:a16="http://schemas.microsoft.com/office/drawing/2014/main" id="{431D4365-9A00-4C19-96E1-BDC363510456}"/>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392920091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a:t>
            </a:r>
            <a:r>
              <a:rPr lang="cs-CZ" i="1" dirty="0" err="1"/>
              <a:t>brachioradialis</a:t>
            </a:r>
            <a:r>
              <a:rPr lang="cs-CZ" i="1" dirty="0"/>
              <a:t> (sval vřetenní)</a:t>
            </a:r>
            <a:r>
              <a:rPr lang="cs-CZ" dirty="0"/>
              <a:t> </a:t>
            </a:r>
          </a:p>
        </p:txBody>
      </p:sp>
      <p:sp>
        <p:nvSpPr>
          <p:cNvPr id="3" name="Zástupný symbol pro obsah 2"/>
          <p:cNvSpPr>
            <a:spLocks noGrp="1"/>
          </p:cNvSpPr>
          <p:nvPr>
            <p:ph idx="1"/>
          </p:nvPr>
        </p:nvSpPr>
        <p:spPr/>
        <p:txBody>
          <a:bodyPr/>
          <a:lstStyle/>
          <a:p>
            <a:r>
              <a:rPr lang="cs-CZ" dirty="0"/>
              <a:t>začíná nejvýše, jde po palcové straně předloktí a je z půli své délky pouze štíhlou šlachou. </a:t>
            </a:r>
          </a:p>
          <a:p>
            <a:r>
              <a:rPr lang="cs-CZ" dirty="0"/>
              <a:t>Upíná se z palcové strany na </a:t>
            </a:r>
            <a:r>
              <a:rPr lang="cs-CZ" dirty="0" err="1"/>
              <a:t>radius</a:t>
            </a:r>
            <a:r>
              <a:rPr lang="cs-CZ" dirty="0"/>
              <a:t>, zcela na jeho konci (při zápěstí). </a:t>
            </a:r>
          </a:p>
          <a:p>
            <a:r>
              <a:rPr lang="cs-CZ" dirty="0"/>
              <a:t>Funkcí je supinace předloktí z polohy při nataženém lokti a pronaci předloktí, pomocná flexe loketního kloubu.</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86370" name="Picture 2" descr="https://medicina.ronnie.cz/img/data/clanky/normal/203_2.jpg"/>
          <p:cNvPicPr>
            <a:picLocks noChangeAspect="1" noChangeArrowheads="1"/>
          </p:cNvPicPr>
          <p:nvPr/>
        </p:nvPicPr>
        <p:blipFill>
          <a:blip r:embed="rId2" cstate="print"/>
          <a:srcRect/>
          <a:stretch>
            <a:fillRect/>
          </a:stretch>
        </p:blipFill>
        <p:spPr bwMode="auto">
          <a:xfrm>
            <a:off x="4583832" y="134742"/>
            <a:ext cx="5421982" cy="6723258"/>
          </a:xfrm>
          <a:prstGeom prst="rect">
            <a:avLst/>
          </a:prstGeom>
          <a:noFill/>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extensor </a:t>
            </a:r>
            <a:r>
              <a:rPr lang="cs-CZ" i="1" dirty="0" err="1"/>
              <a:t>carpi</a:t>
            </a:r>
            <a:r>
              <a:rPr lang="cs-CZ" i="1" dirty="0"/>
              <a:t> </a:t>
            </a:r>
            <a:r>
              <a:rPr lang="cs-CZ" i="1" dirty="0" err="1"/>
              <a:t>radialis</a:t>
            </a:r>
            <a:r>
              <a:rPr lang="cs-CZ" i="1" dirty="0"/>
              <a:t> </a:t>
            </a:r>
            <a:r>
              <a:rPr lang="cs-CZ" i="1" dirty="0" err="1"/>
              <a:t>longus</a:t>
            </a:r>
            <a:r>
              <a:rPr lang="cs-CZ" i="1" dirty="0"/>
              <a:t> (dlouhý zevní natahovač zápěstí)</a:t>
            </a:r>
            <a:endParaRPr lang="cs-CZ" dirty="0"/>
          </a:p>
        </p:txBody>
      </p:sp>
      <p:sp>
        <p:nvSpPr>
          <p:cNvPr id="3" name="Zástupný symbol pro obsah 2"/>
          <p:cNvSpPr>
            <a:spLocks noGrp="1"/>
          </p:cNvSpPr>
          <p:nvPr>
            <p:ph idx="1"/>
          </p:nvPr>
        </p:nvSpPr>
        <p:spPr/>
        <p:txBody>
          <a:bodyPr/>
          <a:lstStyle/>
          <a:p>
            <a:r>
              <a:rPr lang="cs-CZ" dirty="0"/>
              <a:t>sestupuje po laterální straně předloktí zároveň s předchozím svalem, ale dolní částí se mírně stáčí na zadní stranu. </a:t>
            </a:r>
          </a:p>
          <a:p>
            <a:r>
              <a:rPr lang="cs-CZ" dirty="0"/>
              <a:t>Upíná se pak na hřbetu ruky nad zápěstím, v linii pod 2. prstem (base 2. metakarpu). </a:t>
            </a:r>
          </a:p>
          <a:p>
            <a:r>
              <a:rPr lang="cs-CZ" dirty="0"/>
              <a:t>Funkce: spolupráce na radiální </a:t>
            </a:r>
            <a:r>
              <a:rPr lang="cs-CZ" dirty="0" err="1"/>
              <a:t>dukci</a:t>
            </a:r>
            <a:r>
              <a:rPr lang="cs-CZ" dirty="0"/>
              <a:t> a </a:t>
            </a:r>
            <a:r>
              <a:rPr lang="cs-CZ" dirty="0" err="1"/>
              <a:t>dorziflexi</a:t>
            </a:r>
            <a:r>
              <a:rPr lang="cs-CZ" dirty="0"/>
              <a:t> zápěstí.</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89442" name="Picture 2" descr="https://medicina.ronnie.cz/img/data/clanky/normal/203_3.jpg"/>
          <p:cNvPicPr>
            <a:picLocks noChangeAspect="1" noChangeArrowheads="1"/>
          </p:cNvPicPr>
          <p:nvPr/>
        </p:nvPicPr>
        <p:blipFill>
          <a:blip r:embed="rId2" cstate="print"/>
          <a:srcRect/>
          <a:stretch>
            <a:fillRect/>
          </a:stretch>
        </p:blipFill>
        <p:spPr bwMode="auto">
          <a:xfrm>
            <a:off x="4223792" y="-43838"/>
            <a:ext cx="5565998" cy="6901838"/>
          </a:xfrm>
          <a:prstGeom prst="rect">
            <a:avLst/>
          </a:prstGeom>
          <a:noFill/>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extensor </a:t>
            </a:r>
            <a:r>
              <a:rPr lang="cs-CZ" i="1" dirty="0" err="1"/>
              <a:t>carpi</a:t>
            </a:r>
            <a:r>
              <a:rPr lang="cs-CZ" i="1" dirty="0"/>
              <a:t> </a:t>
            </a:r>
            <a:r>
              <a:rPr lang="cs-CZ" i="1" dirty="0" err="1"/>
              <a:t>radialis</a:t>
            </a:r>
            <a:r>
              <a:rPr lang="cs-CZ" i="1" dirty="0"/>
              <a:t> </a:t>
            </a:r>
            <a:r>
              <a:rPr lang="cs-CZ" i="1" dirty="0" err="1"/>
              <a:t>brevis</a:t>
            </a:r>
            <a:r>
              <a:rPr lang="cs-CZ" i="1" dirty="0"/>
              <a:t> (krátký zevní natahovač zápěstí)</a:t>
            </a:r>
            <a:r>
              <a:rPr lang="cs-CZ" dirty="0"/>
              <a:t> </a:t>
            </a:r>
          </a:p>
        </p:txBody>
      </p:sp>
      <p:sp>
        <p:nvSpPr>
          <p:cNvPr id="3" name="Zástupný symbol pro obsah 2"/>
          <p:cNvSpPr>
            <a:spLocks noGrp="1"/>
          </p:cNvSpPr>
          <p:nvPr>
            <p:ph idx="1"/>
          </p:nvPr>
        </p:nvSpPr>
        <p:spPr>
          <a:xfrm>
            <a:off x="1981200" y="1600200"/>
            <a:ext cx="4762872" cy="5257800"/>
          </a:xfrm>
        </p:spPr>
        <p:txBody>
          <a:bodyPr>
            <a:normAutofit/>
          </a:bodyPr>
          <a:lstStyle/>
          <a:p>
            <a:r>
              <a:rPr lang="cs-CZ" dirty="0"/>
              <a:t>začíná nejníže, přímo v oblasti laterálního </a:t>
            </a:r>
            <a:r>
              <a:rPr lang="cs-CZ" dirty="0" err="1"/>
              <a:t>epikondylu</a:t>
            </a:r>
            <a:r>
              <a:rPr lang="cs-CZ" dirty="0"/>
              <a:t> (výstupek lokte na palcové straně). </a:t>
            </a:r>
          </a:p>
          <a:p>
            <a:r>
              <a:rPr lang="cs-CZ" dirty="0"/>
              <a:t>Úpon je ve stejné úrovni jako u předchozího svalu, ale v linii 3. prstu (base 3. metakarpu). </a:t>
            </a:r>
          </a:p>
          <a:p>
            <a:r>
              <a:rPr lang="cs-CZ" dirty="0"/>
              <a:t>Funkce je taktéž totožná.</a:t>
            </a:r>
          </a:p>
        </p:txBody>
      </p:sp>
      <p:pic>
        <p:nvPicPr>
          <p:cNvPr id="191490" name="Picture 2" descr="https://medicina.ronnie.cz/img/data/clanky/normal/203_4.jpg"/>
          <p:cNvPicPr>
            <a:picLocks noChangeAspect="1" noChangeArrowheads="1"/>
          </p:cNvPicPr>
          <p:nvPr/>
        </p:nvPicPr>
        <p:blipFill>
          <a:blip r:embed="rId2" cstate="print"/>
          <a:srcRect/>
          <a:stretch>
            <a:fillRect/>
          </a:stretch>
        </p:blipFill>
        <p:spPr bwMode="auto">
          <a:xfrm>
            <a:off x="7334250" y="2348880"/>
            <a:ext cx="3333750" cy="4133850"/>
          </a:xfrm>
          <a:prstGeom prst="rect">
            <a:avLst/>
          </a:prstGeom>
          <a:noFill/>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Hluboká vrstva</a:t>
            </a:r>
          </a:p>
        </p:txBody>
      </p:sp>
      <p:sp>
        <p:nvSpPr>
          <p:cNvPr id="3" name="Zástupný symbol pro obsah 2"/>
          <p:cNvSpPr>
            <a:spLocks noGrp="1"/>
          </p:cNvSpPr>
          <p:nvPr>
            <p:ph idx="1"/>
          </p:nvPr>
        </p:nvSpPr>
        <p:spPr>
          <a:xfrm>
            <a:off x="1981200" y="1340768"/>
            <a:ext cx="8229600" cy="5517232"/>
          </a:xfrm>
        </p:spPr>
        <p:txBody>
          <a:bodyPr>
            <a:normAutofit/>
          </a:bodyPr>
          <a:lstStyle/>
          <a:p>
            <a:r>
              <a:rPr lang="cs-CZ" dirty="0"/>
              <a:t>Obsahuje jen jeden sval. </a:t>
            </a:r>
          </a:p>
          <a:p>
            <a:r>
              <a:rPr lang="cs-CZ" i="1" dirty="0" err="1"/>
              <a:t>Musculus</a:t>
            </a:r>
            <a:r>
              <a:rPr lang="cs-CZ" i="1" dirty="0"/>
              <a:t> </a:t>
            </a:r>
            <a:r>
              <a:rPr lang="cs-CZ" i="1" dirty="0" err="1"/>
              <a:t>supinator</a:t>
            </a:r>
            <a:r>
              <a:rPr lang="cs-CZ" i="1" dirty="0"/>
              <a:t> (sval </a:t>
            </a:r>
            <a:r>
              <a:rPr lang="cs-CZ" i="1" dirty="0" err="1"/>
              <a:t>supinující</a:t>
            </a:r>
            <a:r>
              <a:rPr lang="cs-CZ" i="1" dirty="0"/>
              <a:t>)</a:t>
            </a:r>
            <a:r>
              <a:rPr lang="cs-CZ" dirty="0"/>
              <a:t> – </a:t>
            </a:r>
          </a:p>
          <a:p>
            <a:r>
              <a:rPr lang="cs-CZ" dirty="0"/>
              <a:t>začíná na laterálním </a:t>
            </a:r>
            <a:r>
              <a:rPr lang="cs-CZ" dirty="0" err="1"/>
              <a:t>epikondylu</a:t>
            </a:r>
            <a:r>
              <a:rPr lang="cs-CZ" dirty="0"/>
              <a:t> a v oblasti pod loktem: pod ostrým výběžkem na zadní straně lokte (horní část ulny - </a:t>
            </a:r>
            <a:r>
              <a:rPr lang="cs-CZ" dirty="0" err="1"/>
              <a:t>olecranon</a:t>
            </a:r>
            <a:r>
              <a:rPr lang="cs-CZ" dirty="0"/>
              <a:t>) a pokračuje po zadní straně předloktí směrem k palcové straně - okolo zadní strany radia (kost palcové strany předloktí), obtáčí ho a dostává se na jeho přední stranu, kde se upíná. </a:t>
            </a:r>
          </a:p>
          <a:p>
            <a:r>
              <a:rPr lang="cs-CZ" dirty="0"/>
              <a:t>Funkčně je to tedy </a:t>
            </a:r>
            <a:r>
              <a:rPr lang="cs-CZ" dirty="0" err="1"/>
              <a:t>supinátor</a:t>
            </a:r>
            <a:r>
              <a:rPr lang="cs-CZ" dirty="0"/>
              <a:t> (jeho synergistou je m. biceps </a:t>
            </a:r>
            <a:r>
              <a:rPr lang="cs-CZ" dirty="0" err="1"/>
              <a:t>brachii</a:t>
            </a:r>
            <a:r>
              <a:rPr lang="cs-CZ" dirty="0"/>
              <a:t>). </a:t>
            </a:r>
          </a:p>
          <a:p>
            <a:endParaRPr lang="cs-CZ"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92514" name="Picture 2" descr="https://medicina.ronnie.cz/img/data/clanky/normal/203_5.jpg"/>
          <p:cNvPicPr>
            <a:picLocks noChangeAspect="1" noChangeArrowheads="1"/>
          </p:cNvPicPr>
          <p:nvPr/>
        </p:nvPicPr>
        <p:blipFill>
          <a:blip r:embed="rId2" cstate="print"/>
          <a:srcRect/>
          <a:stretch>
            <a:fillRect/>
          </a:stretch>
        </p:blipFill>
        <p:spPr bwMode="auto">
          <a:xfrm>
            <a:off x="3431704" y="-43838"/>
            <a:ext cx="5565998" cy="6901838"/>
          </a:xfrm>
          <a:prstGeom prst="rect">
            <a:avLst/>
          </a:prstGeom>
          <a:noFill/>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Přední skupina předloketních svalů</a:t>
            </a:r>
          </a:p>
        </p:txBody>
      </p:sp>
      <p:sp>
        <p:nvSpPr>
          <p:cNvPr id="3" name="Zástupný symbol pro obsah 2"/>
          <p:cNvSpPr>
            <a:spLocks noGrp="1"/>
          </p:cNvSpPr>
          <p:nvPr>
            <p:ph idx="1"/>
          </p:nvPr>
        </p:nvSpPr>
        <p:spPr/>
        <p:txBody>
          <a:bodyPr>
            <a:normAutofit/>
          </a:bodyPr>
          <a:lstStyle/>
          <a:p>
            <a:r>
              <a:rPr lang="cs-CZ" dirty="0"/>
              <a:t>Obsahuje čtyři svaly: m. </a:t>
            </a:r>
            <a:r>
              <a:rPr lang="cs-CZ" dirty="0" err="1"/>
              <a:t>pronator</a:t>
            </a:r>
            <a:r>
              <a:rPr lang="cs-CZ" dirty="0"/>
              <a:t> </a:t>
            </a:r>
            <a:r>
              <a:rPr lang="cs-CZ" dirty="0" err="1"/>
              <a:t>teres</a:t>
            </a:r>
            <a:r>
              <a:rPr lang="cs-CZ" dirty="0"/>
              <a:t>, m. flexor </a:t>
            </a:r>
            <a:r>
              <a:rPr lang="cs-CZ" dirty="0" err="1"/>
              <a:t>carpi</a:t>
            </a:r>
            <a:r>
              <a:rPr lang="cs-CZ" dirty="0"/>
              <a:t> </a:t>
            </a:r>
            <a:r>
              <a:rPr lang="cs-CZ" dirty="0" err="1"/>
              <a:t>radialis</a:t>
            </a:r>
            <a:r>
              <a:rPr lang="cs-CZ" dirty="0"/>
              <a:t>, m. </a:t>
            </a:r>
            <a:r>
              <a:rPr lang="cs-CZ" dirty="0" err="1"/>
              <a:t>palmaris</a:t>
            </a:r>
            <a:r>
              <a:rPr lang="cs-CZ" dirty="0"/>
              <a:t> </a:t>
            </a:r>
            <a:r>
              <a:rPr lang="cs-CZ" dirty="0" err="1"/>
              <a:t>longus</a:t>
            </a:r>
            <a:r>
              <a:rPr lang="cs-CZ" dirty="0"/>
              <a:t> a m. flexor </a:t>
            </a:r>
            <a:r>
              <a:rPr lang="cs-CZ" dirty="0" err="1"/>
              <a:t>carpi</a:t>
            </a:r>
            <a:r>
              <a:rPr lang="cs-CZ" dirty="0"/>
              <a:t> </a:t>
            </a:r>
            <a:r>
              <a:rPr lang="cs-CZ" dirty="0" err="1"/>
              <a:t>ulnaris</a:t>
            </a:r>
            <a:r>
              <a:rPr lang="cs-CZ" dirty="0"/>
              <a:t>. </a:t>
            </a:r>
          </a:p>
          <a:p>
            <a:r>
              <a:rPr lang="cs-CZ" dirty="0"/>
              <a:t>Všechny začínají spolu na vnitřní straně lokte (mediální </a:t>
            </a:r>
            <a:r>
              <a:rPr lang="cs-CZ" dirty="0" err="1"/>
              <a:t>epikondyl</a:t>
            </a:r>
            <a:r>
              <a:rPr lang="cs-CZ" dirty="0"/>
              <a:t> humeru). Od něj se rozbíhají vějířovitě jakoby směrem k palci, k zápěstí. </a:t>
            </a:r>
          </a:p>
          <a:p>
            <a:r>
              <a:rPr lang="cs-CZ" dirty="0"/>
              <a:t>Upínají se v udaném pořadí postupně směrem od palce k malíku. </a:t>
            </a:r>
          </a:p>
          <a:p>
            <a:endParaRPr lang="cs-CZ" dirty="0"/>
          </a:p>
        </p:txBody>
      </p:sp>
      <p:pic>
        <p:nvPicPr>
          <p:cNvPr id="194562" name="Picture 2" descr="https://kulturistika.ronnie.cz/img/data/clanky/normal/167_7.gif"/>
          <p:cNvPicPr>
            <a:picLocks noChangeAspect="1" noChangeArrowheads="1" noCrop="1"/>
          </p:cNvPicPr>
          <p:nvPr/>
        </p:nvPicPr>
        <p:blipFill>
          <a:blip r:embed="rId2" cstate="print"/>
          <a:srcRect/>
          <a:stretch>
            <a:fillRect/>
          </a:stretch>
        </p:blipFill>
        <p:spPr bwMode="auto">
          <a:xfrm>
            <a:off x="13164616" y="1916833"/>
            <a:ext cx="2481064" cy="3547923"/>
          </a:xfrm>
          <a:prstGeom prst="rect">
            <a:avLst/>
          </a:prstGeom>
          <a:noFill/>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Picture 2" descr="https://kulturistika.ronnie.cz/img/data/clanky/normal/167_7.gif"/>
          <p:cNvPicPr>
            <a:picLocks noChangeAspect="1" noChangeArrowheads="1" noCrop="1"/>
          </p:cNvPicPr>
          <p:nvPr/>
        </p:nvPicPr>
        <p:blipFill>
          <a:blip r:embed="rId2" cstate="print"/>
          <a:srcRect/>
          <a:stretch>
            <a:fillRect/>
          </a:stretch>
        </p:blipFill>
        <p:spPr bwMode="auto">
          <a:xfrm>
            <a:off x="5375920" y="220934"/>
            <a:ext cx="4641304" cy="6637067"/>
          </a:xfrm>
          <a:prstGeom prst="rect">
            <a:avLst/>
          </a:prstGeom>
          <a:noFill/>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a:t>
            </a:r>
            <a:r>
              <a:rPr lang="cs-CZ" i="1" dirty="0" err="1"/>
              <a:t>pronator</a:t>
            </a:r>
            <a:r>
              <a:rPr lang="cs-CZ" i="1" dirty="0"/>
              <a:t> </a:t>
            </a:r>
            <a:r>
              <a:rPr lang="cs-CZ" i="1" dirty="0" err="1"/>
              <a:t>teres</a:t>
            </a:r>
            <a:r>
              <a:rPr lang="cs-CZ" i="1" dirty="0"/>
              <a:t> (</a:t>
            </a:r>
            <a:r>
              <a:rPr lang="cs-CZ" i="1" dirty="0" err="1"/>
              <a:t>pronující</a:t>
            </a:r>
            <a:r>
              <a:rPr lang="cs-CZ" i="1" dirty="0"/>
              <a:t> sval oblý)</a:t>
            </a:r>
            <a:r>
              <a:rPr lang="cs-CZ" dirty="0"/>
              <a:t> </a:t>
            </a:r>
          </a:p>
        </p:txBody>
      </p:sp>
      <p:sp>
        <p:nvSpPr>
          <p:cNvPr id="3" name="Zástupný symbol pro obsah 2"/>
          <p:cNvSpPr>
            <a:spLocks noGrp="1"/>
          </p:cNvSpPr>
          <p:nvPr>
            <p:ph idx="1"/>
          </p:nvPr>
        </p:nvSpPr>
        <p:spPr>
          <a:xfrm>
            <a:off x="1981200" y="1600201"/>
            <a:ext cx="5482952" cy="4525963"/>
          </a:xfrm>
        </p:spPr>
        <p:txBody>
          <a:bodyPr/>
          <a:lstStyle/>
          <a:p>
            <a:r>
              <a:rPr lang="cs-CZ" dirty="0"/>
              <a:t>jde od vnitřní strany lokte šikmo předloktím a upíná se zevně v polovině délky kosti na straně palcové (zevní okraj radia).</a:t>
            </a:r>
          </a:p>
          <a:p>
            <a:r>
              <a:rPr lang="cs-CZ" dirty="0"/>
              <a:t> Funkcí je pronace předloktí a pomocná flexe lokte.</a:t>
            </a:r>
          </a:p>
        </p:txBody>
      </p:sp>
      <p:pic>
        <p:nvPicPr>
          <p:cNvPr id="195586" name="Picture 2" descr="https://medicina.ronnie.cz/img/data/clanky/normal/167_5.jpg"/>
          <p:cNvPicPr>
            <a:picLocks noChangeAspect="1" noChangeArrowheads="1"/>
          </p:cNvPicPr>
          <p:nvPr/>
        </p:nvPicPr>
        <p:blipFill>
          <a:blip r:embed="rId2" cstate="print"/>
          <a:srcRect/>
          <a:stretch>
            <a:fillRect/>
          </a:stretch>
        </p:blipFill>
        <p:spPr bwMode="auto">
          <a:xfrm>
            <a:off x="7334250" y="1484784"/>
            <a:ext cx="3333750" cy="47625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98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kostra, skica, kresba, umění&#10;&#10;Popis byl vytvořen automaticky">
            <a:extLst>
              <a:ext uri="{FF2B5EF4-FFF2-40B4-BE49-F238E27FC236}">
                <a16:creationId xmlns:a16="http://schemas.microsoft.com/office/drawing/2014/main" id="{F838C7F4-CBE1-7F95-36D5-F985DEA7C6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315772"/>
            <a:ext cx="7188199" cy="4223066"/>
          </a:xfrm>
          <a:prstGeom prst="rect">
            <a:avLst/>
          </a:prstGeom>
        </p:spPr>
      </p:pic>
      <p:sp>
        <p:nvSpPr>
          <p:cNvPr id="4" name="Zástupný symbol pro zápatí 3">
            <a:extLst>
              <a:ext uri="{FF2B5EF4-FFF2-40B4-BE49-F238E27FC236}">
                <a16:creationId xmlns:a16="http://schemas.microsoft.com/office/drawing/2014/main" id="{240406D3-FEAE-39A3-72D1-50651CB69946}"/>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168562214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flexor </a:t>
            </a:r>
            <a:r>
              <a:rPr lang="cs-CZ" i="1" dirty="0" err="1"/>
              <a:t>carpi</a:t>
            </a:r>
            <a:r>
              <a:rPr lang="cs-CZ" i="1" dirty="0"/>
              <a:t> </a:t>
            </a:r>
            <a:r>
              <a:rPr lang="cs-CZ" i="1" dirty="0" err="1"/>
              <a:t>radialis</a:t>
            </a:r>
            <a:r>
              <a:rPr lang="cs-CZ" i="1" dirty="0"/>
              <a:t> (zevní ohýbač zápěstí)</a:t>
            </a:r>
            <a:r>
              <a:rPr lang="cs-CZ" dirty="0"/>
              <a:t> </a:t>
            </a:r>
          </a:p>
        </p:txBody>
      </p:sp>
      <p:sp>
        <p:nvSpPr>
          <p:cNvPr id="3" name="Zástupný symbol pro obsah 2"/>
          <p:cNvSpPr>
            <a:spLocks noGrp="1"/>
          </p:cNvSpPr>
          <p:nvPr>
            <p:ph idx="1"/>
          </p:nvPr>
        </p:nvSpPr>
        <p:spPr>
          <a:xfrm>
            <a:off x="1981200" y="1600201"/>
            <a:ext cx="5122912" cy="4525963"/>
          </a:xfrm>
        </p:spPr>
        <p:txBody>
          <a:bodyPr>
            <a:normAutofit/>
          </a:bodyPr>
          <a:lstStyle/>
          <a:p>
            <a:r>
              <a:rPr lang="cs-CZ" dirty="0"/>
              <a:t>sestupuje opět šikmo předloktím, ale dosahuje až dolů k zápěstí. </a:t>
            </a:r>
          </a:p>
          <a:p>
            <a:r>
              <a:rPr lang="cs-CZ" dirty="0"/>
              <a:t>Upíná se na palcové straně zápěstí (</a:t>
            </a:r>
            <a:r>
              <a:rPr lang="cs-CZ" dirty="0" err="1"/>
              <a:t>baze</a:t>
            </a:r>
            <a:r>
              <a:rPr lang="cs-CZ" dirty="0"/>
              <a:t> 2. metakarpu). </a:t>
            </a:r>
          </a:p>
          <a:p>
            <a:r>
              <a:rPr lang="cs-CZ" dirty="0"/>
              <a:t>Funkce: flexe a pohyb zápěstí za palcem, pomocná flexe lokte.</a:t>
            </a:r>
          </a:p>
        </p:txBody>
      </p:sp>
      <p:pic>
        <p:nvPicPr>
          <p:cNvPr id="197634" name="Picture 2" descr="https://medicina.ronnie.cz/img/data/clanky/normal/167_6.jpg"/>
          <p:cNvPicPr>
            <a:picLocks noChangeAspect="1" noChangeArrowheads="1"/>
          </p:cNvPicPr>
          <p:nvPr/>
        </p:nvPicPr>
        <p:blipFill>
          <a:blip r:embed="rId2" cstate="print"/>
          <a:srcRect/>
          <a:stretch>
            <a:fillRect/>
          </a:stretch>
        </p:blipFill>
        <p:spPr bwMode="auto">
          <a:xfrm>
            <a:off x="7334250" y="1844824"/>
            <a:ext cx="3333750" cy="4762500"/>
          </a:xfrm>
          <a:prstGeom prst="rect">
            <a:avLst/>
          </a:prstGeom>
          <a:noFill/>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flexor </a:t>
            </a:r>
            <a:r>
              <a:rPr lang="cs-CZ" i="1" dirty="0" err="1"/>
              <a:t>digitorum</a:t>
            </a:r>
            <a:r>
              <a:rPr lang="cs-CZ" i="1" dirty="0"/>
              <a:t> </a:t>
            </a:r>
            <a:r>
              <a:rPr lang="cs-CZ" i="1" dirty="0" err="1"/>
              <a:t>superficialis</a:t>
            </a:r>
            <a:r>
              <a:rPr lang="cs-CZ" i="1" dirty="0"/>
              <a:t> (povrchový ohýbač prstů)</a:t>
            </a:r>
            <a:r>
              <a:rPr lang="cs-CZ" dirty="0"/>
              <a:t> </a:t>
            </a:r>
          </a:p>
        </p:txBody>
      </p:sp>
      <p:sp>
        <p:nvSpPr>
          <p:cNvPr id="3" name="Zástupný symbol pro obsah 2"/>
          <p:cNvSpPr>
            <a:spLocks noGrp="1"/>
          </p:cNvSpPr>
          <p:nvPr>
            <p:ph idx="1"/>
          </p:nvPr>
        </p:nvSpPr>
        <p:spPr>
          <a:xfrm>
            <a:off x="1981200" y="1600200"/>
            <a:ext cx="8229600" cy="5257800"/>
          </a:xfrm>
        </p:spPr>
        <p:txBody>
          <a:bodyPr>
            <a:normAutofit/>
          </a:bodyPr>
          <a:lstStyle/>
          <a:p>
            <a:r>
              <a:rPr lang="cs-CZ" dirty="0"/>
              <a:t>začíná v celé oblasti pod loktem na přední straně předloktí (mediální </a:t>
            </a:r>
            <a:r>
              <a:rPr lang="cs-CZ" dirty="0" err="1"/>
              <a:t>epikondyl</a:t>
            </a:r>
            <a:r>
              <a:rPr lang="cs-CZ" dirty="0"/>
              <a:t> humeru a pod ním ulna, </a:t>
            </a:r>
            <a:r>
              <a:rPr lang="cs-CZ" dirty="0" err="1"/>
              <a:t>radius</a:t>
            </a:r>
            <a:r>
              <a:rPr lang="cs-CZ" dirty="0"/>
              <a:t>). </a:t>
            </a:r>
          </a:p>
          <a:p>
            <a:r>
              <a:rPr lang="cs-CZ" dirty="0"/>
              <a:t>Dělí se na čtyři šlachy jdoucí do dlaně. Před úponem na druhý článek 2. - 5. prstu se každá ze šlach rozdvojí. Tímto rozštěpem prochází až na konečný článek prstů šlacha m. flexor </a:t>
            </a:r>
            <a:r>
              <a:rPr lang="cs-CZ" dirty="0" err="1"/>
              <a:t>digitorum</a:t>
            </a:r>
            <a:r>
              <a:rPr lang="cs-CZ" dirty="0"/>
              <a:t> </a:t>
            </a:r>
            <a:r>
              <a:rPr lang="cs-CZ" dirty="0" err="1"/>
              <a:t>profundus</a:t>
            </a:r>
            <a:r>
              <a:rPr lang="cs-CZ" dirty="0"/>
              <a:t> (viz níže). </a:t>
            </a:r>
          </a:p>
          <a:p>
            <a:r>
              <a:rPr lang="cs-CZ" dirty="0"/>
              <a:t>Funkce: flexe IP1 (kloub mezi prvním a druhým článkem prstu), pomocná flexe lokte.</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98658" name="Picture 2" descr="https://medicina.ronnie.cz/img/data/clanky/normal/167_4.jpg"/>
          <p:cNvPicPr>
            <a:picLocks noChangeAspect="1" noChangeArrowheads="1"/>
          </p:cNvPicPr>
          <p:nvPr/>
        </p:nvPicPr>
        <p:blipFill>
          <a:blip r:embed="rId2" cstate="print"/>
          <a:srcRect/>
          <a:stretch>
            <a:fillRect/>
          </a:stretch>
        </p:blipFill>
        <p:spPr bwMode="auto">
          <a:xfrm>
            <a:off x="4583832" y="140998"/>
            <a:ext cx="4701902" cy="6717003"/>
          </a:xfrm>
          <a:prstGeom prst="rect">
            <a:avLst/>
          </a:prstGeom>
          <a:noFill/>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flexor </a:t>
            </a:r>
            <a:r>
              <a:rPr lang="cs-CZ" i="1" dirty="0" err="1"/>
              <a:t>digitorum</a:t>
            </a:r>
            <a:r>
              <a:rPr lang="cs-CZ" i="1" dirty="0"/>
              <a:t> </a:t>
            </a:r>
            <a:r>
              <a:rPr lang="cs-CZ" i="1" dirty="0" err="1"/>
              <a:t>profundus</a:t>
            </a:r>
            <a:r>
              <a:rPr lang="cs-CZ" i="1" dirty="0"/>
              <a:t> (hluboký ohýbač prstů)</a:t>
            </a:r>
            <a:r>
              <a:rPr lang="cs-CZ" dirty="0"/>
              <a:t> </a:t>
            </a:r>
          </a:p>
        </p:txBody>
      </p:sp>
      <p:sp>
        <p:nvSpPr>
          <p:cNvPr id="3" name="Zástupný symbol pro obsah 2"/>
          <p:cNvSpPr>
            <a:spLocks noGrp="1"/>
          </p:cNvSpPr>
          <p:nvPr>
            <p:ph idx="1"/>
          </p:nvPr>
        </p:nvSpPr>
        <p:spPr>
          <a:xfrm>
            <a:off x="1981200" y="1600200"/>
            <a:ext cx="8229600" cy="5257800"/>
          </a:xfrm>
        </p:spPr>
        <p:txBody>
          <a:bodyPr>
            <a:normAutofit/>
          </a:bodyPr>
          <a:lstStyle/>
          <a:p>
            <a:r>
              <a:rPr lang="cs-CZ" dirty="0"/>
              <a:t>začíná po celé přední ploše kosti strany malíkové (ulna). Zhruba 1/3 nad zápěstím již není přichycen, tam je m. </a:t>
            </a:r>
            <a:r>
              <a:rPr lang="cs-CZ" dirty="0" err="1"/>
              <a:t>pronator</a:t>
            </a:r>
            <a:r>
              <a:rPr lang="cs-CZ" dirty="0"/>
              <a:t> </a:t>
            </a:r>
            <a:r>
              <a:rPr lang="cs-CZ" dirty="0" err="1"/>
              <a:t>quadratus</a:t>
            </a:r>
            <a:r>
              <a:rPr lang="cs-CZ" dirty="0"/>
              <a:t> (viz níže). </a:t>
            </a:r>
          </a:p>
          <a:p>
            <a:r>
              <a:rPr lang="cs-CZ" dirty="0"/>
              <a:t>Do dlaně vysílá čtyři šlachy, z nichž každá prochází rozštěpem šlachy m. flexor </a:t>
            </a:r>
            <a:r>
              <a:rPr lang="cs-CZ" dirty="0" err="1"/>
              <a:t>dig</a:t>
            </a:r>
            <a:r>
              <a:rPr lang="cs-CZ" dirty="0"/>
              <a:t>. </a:t>
            </a:r>
            <a:r>
              <a:rPr lang="cs-CZ" dirty="0" err="1"/>
              <a:t>superficialis</a:t>
            </a:r>
            <a:r>
              <a:rPr lang="cs-CZ" dirty="0"/>
              <a:t> a upíná se jejich prostřednictvím na konečný článek 2. - 5. prstu. </a:t>
            </a:r>
          </a:p>
          <a:p>
            <a:r>
              <a:rPr lang="cs-CZ" dirty="0"/>
              <a:t>Funkce: flexe IP2 (poslední kloub prstů směrem od dlaně), flexe všech kloubů, které přebíhá.</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flexor </a:t>
            </a:r>
            <a:r>
              <a:rPr lang="cs-CZ" i="1" dirty="0" err="1"/>
              <a:t>pollicis</a:t>
            </a:r>
            <a:r>
              <a:rPr lang="cs-CZ" i="1" dirty="0"/>
              <a:t> </a:t>
            </a:r>
            <a:r>
              <a:rPr lang="cs-CZ" i="1" dirty="0" err="1"/>
              <a:t>longus</a:t>
            </a:r>
            <a:r>
              <a:rPr lang="cs-CZ" i="1" dirty="0"/>
              <a:t> (dlouhý ohýbač palce)</a:t>
            </a:r>
            <a:r>
              <a:rPr lang="cs-CZ" dirty="0"/>
              <a:t> </a:t>
            </a:r>
          </a:p>
        </p:txBody>
      </p:sp>
      <p:sp>
        <p:nvSpPr>
          <p:cNvPr id="3" name="Zástupný symbol pro obsah 2"/>
          <p:cNvSpPr>
            <a:spLocks noGrp="1"/>
          </p:cNvSpPr>
          <p:nvPr>
            <p:ph idx="1"/>
          </p:nvPr>
        </p:nvSpPr>
        <p:spPr/>
        <p:txBody>
          <a:bodyPr/>
          <a:lstStyle/>
          <a:p>
            <a:r>
              <a:rPr lang="cs-CZ" dirty="0"/>
              <a:t>začíná na celé přední ploše kosti strany palcové (</a:t>
            </a:r>
            <a:r>
              <a:rPr lang="cs-CZ" dirty="0" err="1"/>
              <a:t>radius</a:t>
            </a:r>
            <a:r>
              <a:rPr lang="cs-CZ" dirty="0"/>
              <a:t>). S</a:t>
            </a:r>
          </a:p>
          <a:p>
            <a:r>
              <a:rPr lang="cs-CZ" dirty="0"/>
              <a:t>tejně jako předchozí, jen do úrovně m. </a:t>
            </a:r>
            <a:r>
              <a:rPr lang="cs-CZ" dirty="0" err="1"/>
              <a:t>pronator</a:t>
            </a:r>
            <a:r>
              <a:rPr lang="cs-CZ" dirty="0"/>
              <a:t> </a:t>
            </a:r>
            <a:r>
              <a:rPr lang="cs-CZ" dirty="0" err="1"/>
              <a:t>quadratus</a:t>
            </a:r>
            <a:r>
              <a:rPr lang="cs-CZ" dirty="0"/>
              <a:t>. </a:t>
            </a:r>
          </a:p>
          <a:p>
            <a:r>
              <a:rPr lang="cs-CZ" dirty="0"/>
              <a:t>Úpon: konečný článek palce. </a:t>
            </a:r>
          </a:p>
          <a:p>
            <a:r>
              <a:rPr lang="cs-CZ" dirty="0"/>
              <a:t>Funkce: flexe mezi 1. a 2. článkem palce.</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200706" name="Picture 2" descr="https://medicina.ronnie.cz/img/data/clanky/normal/167_3.jpg"/>
          <p:cNvPicPr>
            <a:picLocks noChangeAspect="1" noChangeArrowheads="1"/>
          </p:cNvPicPr>
          <p:nvPr/>
        </p:nvPicPr>
        <p:blipFill>
          <a:blip r:embed="rId2" cstate="print"/>
          <a:srcRect/>
          <a:stretch>
            <a:fillRect/>
          </a:stretch>
        </p:blipFill>
        <p:spPr bwMode="auto">
          <a:xfrm>
            <a:off x="4727848" y="38130"/>
            <a:ext cx="4773910" cy="6819871"/>
          </a:xfrm>
          <a:prstGeom prst="rect">
            <a:avLst/>
          </a:prstGeom>
          <a:noFill/>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Musculus</a:t>
            </a:r>
            <a:r>
              <a:rPr lang="cs-CZ" dirty="0"/>
              <a:t> </a:t>
            </a:r>
            <a:r>
              <a:rPr lang="cs-CZ" dirty="0" err="1"/>
              <a:t>pronator</a:t>
            </a:r>
            <a:r>
              <a:rPr lang="cs-CZ" dirty="0"/>
              <a:t> </a:t>
            </a:r>
            <a:r>
              <a:rPr lang="cs-CZ" dirty="0" err="1"/>
              <a:t>quadratus</a:t>
            </a:r>
            <a:r>
              <a:rPr lang="cs-CZ" dirty="0"/>
              <a:t> (</a:t>
            </a:r>
            <a:r>
              <a:rPr lang="cs-CZ" dirty="0" err="1"/>
              <a:t>pronující</a:t>
            </a:r>
            <a:r>
              <a:rPr lang="cs-CZ" dirty="0"/>
              <a:t> sval čtyřhranný) </a:t>
            </a:r>
          </a:p>
        </p:txBody>
      </p:sp>
      <p:sp>
        <p:nvSpPr>
          <p:cNvPr id="3" name="Zástupný symbol pro obsah 2"/>
          <p:cNvSpPr>
            <a:spLocks noGrp="1"/>
          </p:cNvSpPr>
          <p:nvPr>
            <p:ph idx="1"/>
          </p:nvPr>
        </p:nvSpPr>
        <p:spPr>
          <a:xfrm>
            <a:off x="1981200" y="1600201"/>
            <a:ext cx="4834880" cy="4525963"/>
          </a:xfrm>
        </p:spPr>
        <p:txBody>
          <a:bodyPr/>
          <a:lstStyle/>
          <a:p>
            <a:r>
              <a:rPr lang="cs-CZ" dirty="0"/>
              <a:t>je rozložen v dolní ¼ délky kostí napříč mezi ulnou (začátek) a radiem (úpon). </a:t>
            </a:r>
          </a:p>
          <a:p>
            <a:r>
              <a:rPr lang="cs-CZ" dirty="0"/>
              <a:t>Funkce: pronace předloktí. </a:t>
            </a:r>
          </a:p>
          <a:p>
            <a:r>
              <a:rPr lang="cs-CZ" dirty="0"/>
              <a:t>obíhá </a:t>
            </a:r>
            <a:r>
              <a:rPr lang="cs-CZ" dirty="0" err="1"/>
              <a:t>radius</a:t>
            </a:r>
            <a:r>
              <a:rPr lang="cs-CZ" dirty="0"/>
              <a:t> okolo ulny</a:t>
            </a:r>
          </a:p>
        </p:txBody>
      </p:sp>
      <p:pic>
        <p:nvPicPr>
          <p:cNvPr id="203778" name="Picture 2" descr="https://medicina.ronnie.cz/img/data/clanky/normal/167_2.jpg"/>
          <p:cNvPicPr>
            <a:picLocks noChangeAspect="1" noChangeArrowheads="1"/>
          </p:cNvPicPr>
          <p:nvPr/>
        </p:nvPicPr>
        <p:blipFill>
          <a:blip r:embed="rId2" cstate="print"/>
          <a:srcRect/>
          <a:stretch>
            <a:fillRect/>
          </a:stretch>
        </p:blipFill>
        <p:spPr bwMode="auto">
          <a:xfrm>
            <a:off x="6960096" y="1844824"/>
            <a:ext cx="3333750" cy="4762500"/>
          </a:xfrm>
          <a:prstGeom prst="rect">
            <a:avLst/>
          </a:prstGeom>
          <a:noFill/>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Svaly ramene a lopatky</a:t>
            </a:r>
          </a:p>
        </p:txBody>
      </p:sp>
      <p:sp>
        <p:nvSpPr>
          <p:cNvPr id="3" name="Zástupný symbol pro obsah 2"/>
          <p:cNvSpPr>
            <a:spLocks noGrp="1"/>
          </p:cNvSpPr>
          <p:nvPr>
            <p:ph idx="1"/>
          </p:nvPr>
        </p:nvSpPr>
        <p:spPr/>
        <p:txBody>
          <a:bodyPr/>
          <a:lstStyle/>
          <a:p>
            <a:endParaRPr lang="cs-CZ"/>
          </a:p>
        </p:txBody>
      </p:sp>
      <p:pic>
        <p:nvPicPr>
          <p:cNvPr id="20482" name="Picture 2" descr="https://kulturistika.ronnie.cz/img/data/clanky/normal/481_10.gif"/>
          <p:cNvPicPr>
            <a:picLocks noChangeAspect="1" noChangeArrowheads="1" noCrop="1"/>
          </p:cNvPicPr>
          <p:nvPr/>
        </p:nvPicPr>
        <p:blipFill>
          <a:blip r:embed="rId2" cstate="print"/>
          <a:srcRect/>
          <a:stretch>
            <a:fillRect/>
          </a:stretch>
        </p:blipFill>
        <p:spPr bwMode="auto">
          <a:xfrm>
            <a:off x="3431704" y="1384308"/>
            <a:ext cx="4401666" cy="5118216"/>
          </a:xfrm>
          <a:prstGeom prst="rect">
            <a:avLst/>
          </a:prstGeom>
          <a:noFill/>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i="1" dirty="0"/>
              <a:t>M. </a:t>
            </a:r>
            <a:r>
              <a:rPr lang="cs-CZ" i="1" dirty="0" err="1"/>
              <a:t>deltoideus</a:t>
            </a:r>
            <a:r>
              <a:rPr lang="cs-CZ" i="1" dirty="0"/>
              <a:t> (sval deltový)</a:t>
            </a:r>
            <a:endParaRPr lang="cs-CZ" dirty="0"/>
          </a:p>
        </p:txBody>
      </p:sp>
      <p:sp>
        <p:nvSpPr>
          <p:cNvPr id="3" name="Zástupný symbol pro obsah 2"/>
          <p:cNvSpPr>
            <a:spLocks noGrp="1"/>
          </p:cNvSpPr>
          <p:nvPr>
            <p:ph idx="1"/>
          </p:nvPr>
        </p:nvSpPr>
        <p:spPr>
          <a:xfrm>
            <a:off x="1981200" y="1600200"/>
            <a:ext cx="8229600" cy="5141168"/>
          </a:xfrm>
        </p:spPr>
        <p:txBody>
          <a:bodyPr>
            <a:normAutofit fontScale="92500" lnSpcReduction="10000"/>
          </a:bodyPr>
          <a:lstStyle/>
          <a:p>
            <a:r>
              <a:rPr lang="cs-CZ" dirty="0"/>
              <a:t>je pojmenován podle svého tvaru. Začíná na laterální (zevní) straně v horní části lopatky (spina </a:t>
            </a:r>
            <a:r>
              <a:rPr lang="cs-CZ" dirty="0" err="1"/>
              <a:t>scapulae</a:t>
            </a:r>
            <a:r>
              <a:rPr lang="cs-CZ" dirty="0"/>
              <a:t>), </a:t>
            </a:r>
            <a:r>
              <a:rPr lang="cs-CZ" dirty="0" err="1"/>
              <a:t>acromiu</a:t>
            </a:r>
            <a:r>
              <a:rPr lang="cs-CZ" dirty="0"/>
              <a:t> a zevním konci klíční kosti (</a:t>
            </a:r>
            <a:r>
              <a:rPr lang="cs-CZ" dirty="0" err="1"/>
              <a:t>clavicula</a:t>
            </a:r>
            <a:r>
              <a:rPr lang="cs-CZ" dirty="0"/>
              <a:t>). </a:t>
            </a:r>
          </a:p>
          <a:p>
            <a:r>
              <a:rPr lang="cs-CZ" dirty="0"/>
              <a:t>Vlákna se sbíhají k úponu v horní třetině zevní strany humeru. </a:t>
            </a:r>
          </a:p>
          <a:p>
            <a:r>
              <a:rPr lang="cs-CZ" dirty="0"/>
              <a:t>Podle začátků se rozlišují jednotlivé části svalu: klavikulární, akromiální a spinální, pak i funkčně působí podle svého umístění. </a:t>
            </a:r>
          </a:p>
          <a:p>
            <a:r>
              <a:rPr lang="cs-CZ" dirty="0"/>
              <a:t>Klavikulární část pomáhá flexi v kloubu ramenním (předpažení), akromiální abdukci (upažení) a spinální extenzi (zapažení).</a:t>
            </a:r>
          </a:p>
          <a:p>
            <a:r>
              <a:rPr lang="cs-CZ" dirty="0"/>
              <a:t> M. </a:t>
            </a:r>
            <a:r>
              <a:rPr lang="cs-CZ" dirty="0" err="1"/>
              <a:t>deltoideus</a:t>
            </a:r>
            <a:r>
              <a:rPr lang="cs-CZ" dirty="0"/>
              <a:t> jako celek udržuje klidovým napětím hlavici kloubu ramenního v jamce - stabilizuje kloub a brání jeho luxaci. </a:t>
            </a:r>
          </a:p>
          <a:p>
            <a:endParaRPr lang="cs-CZ"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Deltový sval – m. </a:t>
            </a:r>
            <a:r>
              <a:rPr lang="cs-CZ" dirty="0" err="1"/>
              <a:t>deltoideus</a:t>
            </a:r>
            <a:endParaRPr lang="cs-CZ" dirty="0"/>
          </a:p>
        </p:txBody>
      </p:sp>
      <p:sp>
        <p:nvSpPr>
          <p:cNvPr id="3" name="Zástupný symbol pro obsah 2"/>
          <p:cNvSpPr>
            <a:spLocks noGrp="1"/>
          </p:cNvSpPr>
          <p:nvPr>
            <p:ph idx="1"/>
          </p:nvPr>
        </p:nvSpPr>
        <p:spPr/>
        <p:txBody>
          <a:bodyPr/>
          <a:lstStyle/>
          <a:p>
            <a:endParaRPr lang="cs-CZ" dirty="0"/>
          </a:p>
        </p:txBody>
      </p:sp>
      <p:pic>
        <p:nvPicPr>
          <p:cNvPr id="66562" name="Picture 2" descr="Výsledek obrázku pro deltový sval"/>
          <p:cNvPicPr>
            <a:picLocks noChangeAspect="1" noChangeArrowheads="1"/>
          </p:cNvPicPr>
          <p:nvPr/>
        </p:nvPicPr>
        <p:blipFill>
          <a:blip r:embed="rId2" cstate="print"/>
          <a:srcRect/>
          <a:stretch>
            <a:fillRect/>
          </a:stretch>
        </p:blipFill>
        <p:spPr bwMode="auto">
          <a:xfrm>
            <a:off x="3719736" y="1214422"/>
            <a:ext cx="4176248" cy="5643578"/>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1A56CFFF-68FE-C446-78AB-0E463950B351}"/>
              </a:ext>
            </a:extLst>
          </p:cNvPr>
          <p:cNvSpPr>
            <a:spLocks noGrp="1"/>
          </p:cNvSpPr>
          <p:nvPr>
            <p:ph type="ftr" sz="quarter" idx="11"/>
          </p:nvPr>
        </p:nvSpPr>
        <p:spPr/>
        <p:txBody>
          <a:bodyPr/>
          <a:lstStyle/>
          <a:p>
            <a:r>
              <a:rPr lang="cs-CZ"/>
              <a:t>www.studiolevitas.cz</a:t>
            </a:r>
          </a:p>
        </p:txBody>
      </p:sp>
      <p:pic>
        <p:nvPicPr>
          <p:cNvPr id="5" name="Picture 3" descr="C:\Users\uzivatel\Desktop\telefon\20180927_101118.jpg">
            <a:extLst>
              <a:ext uri="{FF2B5EF4-FFF2-40B4-BE49-F238E27FC236}">
                <a16:creationId xmlns:a16="http://schemas.microsoft.com/office/drawing/2014/main" id="{00F4B897-F4D6-8108-A455-D7B38C726B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3518" y="443060"/>
            <a:ext cx="7504642" cy="563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78426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Nadhřebenový</a:t>
            </a:r>
            <a:r>
              <a:rPr lang="cs-CZ" dirty="0"/>
              <a:t> sval – m. </a:t>
            </a:r>
            <a:r>
              <a:rPr lang="cs-CZ" dirty="0" err="1"/>
              <a:t>supraspinatus</a:t>
            </a:r>
            <a:endParaRPr lang="cs-CZ" dirty="0"/>
          </a:p>
        </p:txBody>
      </p:sp>
      <p:sp>
        <p:nvSpPr>
          <p:cNvPr id="3" name="Zástupný symbol pro obsah 2"/>
          <p:cNvSpPr>
            <a:spLocks noGrp="1"/>
          </p:cNvSpPr>
          <p:nvPr>
            <p:ph idx="1"/>
          </p:nvPr>
        </p:nvSpPr>
        <p:spPr>
          <a:xfrm>
            <a:off x="1981200" y="1600201"/>
            <a:ext cx="5770984" cy="4525963"/>
          </a:xfrm>
        </p:spPr>
        <p:txBody>
          <a:bodyPr>
            <a:normAutofit lnSpcReduction="10000"/>
          </a:bodyPr>
          <a:lstStyle/>
          <a:p>
            <a:r>
              <a:rPr lang="cs-CZ" dirty="0"/>
              <a:t>leží nad spinou </a:t>
            </a:r>
            <a:r>
              <a:rPr lang="cs-CZ" dirty="0" err="1"/>
              <a:t>scapulae</a:t>
            </a:r>
            <a:r>
              <a:rPr lang="cs-CZ" dirty="0"/>
              <a:t>.</a:t>
            </a:r>
          </a:p>
          <a:p>
            <a:r>
              <a:rPr lang="cs-CZ" dirty="0"/>
              <a:t> Začíná na lopatce tamtéž. </a:t>
            </a:r>
          </a:p>
          <a:p>
            <a:r>
              <a:rPr lang="cs-CZ" dirty="0"/>
              <a:t>Upíná se na zadní stranu ramenního kloubu (na </a:t>
            </a:r>
            <a:r>
              <a:rPr lang="cs-CZ" dirty="0" err="1"/>
              <a:t>tuberculum</a:t>
            </a:r>
            <a:r>
              <a:rPr lang="cs-CZ" dirty="0"/>
              <a:t> </a:t>
            </a:r>
            <a:r>
              <a:rPr lang="cs-CZ" dirty="0" err="1"/>
              <a:t>majus</a:t>
            </a:r>
            <a:r>
              <a:rPr lang="cs-CZ" dirty="0"/>
              <a:t> </a:t>
            </a:r>
            <a:r>
              <a:rPr lang="cs-CZ" dirty="0" err="1"/>
              <a:t>humeri</a:t>
            </a:r>
            <a:r>
              <a:rPr lang="cs-CZ" dirty="0"/>
              <a:t>).</a:t>
            </a:r>
          </a:p>
          <a:p>
            <a:r>
              <a:rPr lang="cs-CZ" dirty="0"/>
              <a:t> Funkce: zevní rotace v ramenním kloubu, pomáhá abdukci (leží nejvýše ze všech uvedených). </a:t>
            </a:r>
          </a:p>
          <a:p>
            <a:r>
              <a:rPr lang="cs-CZ" dirty="0"/>
              <a:t>Spolu s m. </a:t>
            </a:r>
            <a:r>
              <a:rPr lang="cs-CZ" dirty="0" err="1"/>
              <a:t>infraspinatus</a:t>
            </a:r>
            <a:r>
              <a:rPr lang="cs-CZ" dirty="0"/>
              <a:t> zpevňují šlachami zadní stranu pouzdra kloubu ramenního. </a:t>
            </a:r>
          </a:p>
        </p:txBody>
      </p:sp>
      <p:pic>
        <p:nvPicPr>
          <p:cNvPr id="17410" name="Picture 2" descr="https://medicina.ronnie.cz/img/data/clanky/normal/481_2.jpg"/>
          <p:cNvPicPr>
            <a:picLocks noChangeAspect="1" noChangeArrowheads="1"/>
          </p:cNvPicPr>
          <p:nvPr/>
        </p:nvPicPr>
        <p:blipFill>
          <a:blip r:embed="rId2" cstate="print"/>
          <a:srcRect/>
          <a:stretch>
            <a:fillRect/>
          </a:stretch>
        </p:blipFill>
        <p:spPr bwMode="auto">
          <a:xfrm>
            <a:off x="7780062" y="1700808"/>
            <a:ext cx="2887939" cy="2754238"/>
          </a:xfrm>
          <a:prstGeom prst="rect">
            <a:avLst/>
          </a:prstGeom>
          <a:noFill/>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Podhřebenový</a:t>
            </a:r>
            <a:r>
              <a:rPr lang="cs-CZ" dirty="0"/>
              <a:t> sval – m. </a:t>
            </a:r>
            <a:r>
              <a:rPr lang="cs-CZ" dirty="0" err="1"/>
              <a:t>infraspinatus</a:t>
            </a:r>
            <a:endParaRPr lang="cs-CZ" dirty="0"/>
          </a:p>
        </p:txBody>
      </p:sp>
      <p:sp>
        <p:nvSpPr>
          <p:cNvPr id="3" name="Zástupný symbol pro obsah 2"/>
          <p:cNvSpPr>
            <a:spLocks noGrp="1"/>
          </p:cNvSpPr>
          <p:nvPr>
            <p:ph idx="1"/>
          </p:nvPr>
        </p:nvSpPr>
        <p:spPr>
          <a:xfrm>
            <a:off x="1981200" y="1600201"/>
            <a:ext cx="5770984" cy="4525963"/>
          </a:xfrm>
        </p:spPr>
        <p:txBody>
          <a:bodyPr/>
          <a:lstStyle/>
          <a:p>
            <a:r>
              <a:rPr lang="cs-CZ" dirty="0"/>
              <a:t>leží pod spinou </a:t>
            </a:r>
            <a:r>
              <a:rPr lang="cs-CZ" dirty="0" err="1"/>
              <a:t>scapulae</a:t>
            </a:r>
            <a:endParaRPr lang="cs-CZ" dirty="0"/>
          </a:p>
          <a:p>
            <a:r>
              <a:rPr lang="cs-CZ" dirty="0"/>
              <a:t>začíná na ploše lopatky. </a:t>
            </a:r>
          </a:p>
          <a:p>
            <a:r>
              <a:rPr lang="cs-CZ" dirty="0"/>
              <a:t>Upíná se na zadní straně ramenního kloubu, pod úponem předchozího svalu, tedy na </a:t>
            </a:r>
            <a:r>
              <a:rPr lang="cs-CZ" dirty="0" err="1"/>
              <a:t>tuberculum</a:t>
            </a:r>
            <a:r>
              <a:rPr lang="cs-CZ" dirty="0"/>
              <a:t> </a:t>
            </a:r>
            <a:r>
              <a:rPr lang="cs-CZ" dirty="0" err="1"/>
              <a:t>majus</a:t>
            </a:r>
            <a:r>
              <a:rPr lang="cs-CZ" dirty="0"/>
              <a:t> </a:t>
            </a:r>
            <a:r>
              <a:rPr lang="cs-CZ" dirty="0" err="1"/>
              <a:t>humeri</a:t>
            </a:r>
            <a:r>
              <a:rPr lang="cs-CZ" dirty="0"/>
              <a:t> o něco níž. </a:t>
            </a:r>
          </a:p>
          <a:p>
            <a:r>
              <a:rPr lang="cs-CZ" dirty="0"/>
              <a:t>Funkčně je to zevní rotátor. </a:t>
            </a:r>
          </a:p>
        </p:txBody>
      </p:sp>
      <p:pic>
        <p:nvPicPr>
          <p:cNvPr id="16386" name="Picture 2" descr="https://medicina.ronnie.cz/img/data/clanky/normal/481_3.jpg"/>
          <p:cNvPicPr>
            <a:picLocks noChangeAspect="1" noChangeArrowheads="1"/>
          </p:cNvPicPr>
          <p:nvPr/>
        </p:nvPicPr>
        <p:blipFill>
          <a:blip r:embed="rId2" cstate="print"/>
          <a:srcRect/>
          <a:stretch>
            <a:fillRect/>
          </a:stretch>
        </p:blipFill>
        <p:spPr bwMode="auto">
          <a:xfrm>
            <a:off x="7032686" y="1772816"/>
            <a:ext cx="3635314" cy="3483844"/>
          </a:xfrm>
          <a:prstGeom prst="rect">
            <a:avLst/>
          </a:prstGeom>
          <a:noFill/>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Malý sval oblý – m. </a:t>
            </a:r>
            <a:r>
              <a:rPr lang="cs-CZ" dirty="0" err="1"/>
              <a:t>teres</a:t>
            </a:r>
            <a:r>
              <a:rPr lang="cs-CZ" dirty="0"/>
              <a:t> </a:t>
            </a:r>
            <a:r>
              <a:rPr lang="cs-CZ" dirty="0" err="1"/>
              <a:t>minor</a:t>
            </a:r>
            <a:endParaRPr lang="cs-CZ" dirty="0"/>
          </a:p>
        </p:txBody>
      </p:sp>
      <p:sp>
        <p:nvSpPr>
          <p:cNvPr id="3" name="Zástupný symbol pro obsah 2"/>
          <p:cNvSpPr>
            <a:spLocks noGrp="1"/>
          </p:cNvSpPr>
          <p:nvPr>
            <p:ph idx="1"/>
          </p:nvPr>
        </p:nvSpPr>
        <p:spPr>
          <a:xfrm>
            <a:off x="1981200" y="1600201"/>
            <a:ext cx="5050904" cy="4525963"/>
          </a:xfrm>
        </p:spPr>
        <p:txBody>
          <a:bodyPr>
            <a:normAutofit/>
          </a:bodyPr>
          <a:lstStyle/>
          <a:p>
            <a:r>
              <a:rPr lang="cs-CZ" dirty="0"/>
              <a:t>probíhá pod zmíněnými svaly od středu laterálního okraje lopatky ke svému úponu pod úponem </a:t>
            </a:r>
            <a:r>
              <a:rPr lang="cs-CZ" dirty="0" err="1"/>
              <a:t>supraspinatus</a:t>
            </a:r>
            <a:r>
              <a:rPr lang="cs-CZ" dirty="0"/>
              <a:t> a </a:t>
            </a:r>
            <a:r>
              <a:rPr lang="cs-CZ" dirty="0" err="1"/>
              <a:t>infraspinatus</a:t>
            </a:r>
            <a:r>
              <a:rPr lang="cs-CZ" dirty="0"/>
              <a:t>. </a:t>
            </a:r>
          </a:p>
          <a:p>
            <a:r>
              <a:rPr lang="cs-CZ" dirty="0"/>
              <a:t>Funkce: zevní rotace. Sval kříží zadem m. triceps </a:t>
            </a:r>
            <a:r>
              <a:rPr lang="cs-CZ" dirty="0" err="1"/>
              <a:t>brachii</a:t>
            </a:r>
            <a:r>
              <a:rPr lang="cs-CZ" dirty="0"/>
              <a:t>.</a:t>
            </a:r>
          </a:p>
        </p:txBody>
      </p:sp>
      <p:pic>
        <p:nvPicPr>
          <p:cNvPr id="15362" name="Picture 2" descr="https://medicina.ronnie.cz/img/data/clanky/normal/481_5.jpg"/>
          <p:cNvPicPr>
            <a:picLocks noChangeAspect="1" noChangeArrowheads="1"/>
          </p:cNvPicPr>
          <p:nvPr/>
        </p:nvPicPr>
        <p:blipFill>
          <a:blip r:embed="rId2" cstate="print"/>
          <a:srcRect/>
          <a:stretch>
            <a:fillRect/>
          </a:stretch>
        </p:blipFill>
        <p:spPr bwMode="auto">
          <a:xfrm>
            <a:off x="6816080" y="1977888"/>
            <a:ext cx="3851920" cy="3423929"/>
          </a:xfrm>
          <a:prstGeom prst="rect">
            <a:avLst/>
          </a:prstGeom>
          <a:noFill/>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Velký sval oblý – m. </a:t>
            </a:r>
            <a:r>
              <a:rPr lang="cs-CZ" dirty="0" err="1"/>
              <a:t>teres</a:t>
            </a:r>
            <a:r>
              <a:rPr lang="cs-CZ" dirty="0"/>
              <a:t> maior</a:t>
            </a:r>
          </a:p>
        </p:txBody>
      </p:sp>
      <p:sp>
        <p:nvSpPr>
          <p:cNvPr id="3" name="Zástupný symbol pro obsah 2"/>
          <p:cNvSpPr>
            <a:spLocks noGrp="1"/>
          </p:cNvSpPr>
          <p:nvPr>
            <p:ph idx="1"/>
          </p:nvPr>
        </p:nvSpPr>
        <p:spPr/>
        <p:txBody>
          <a:bodyPr>
            <a:normAutofit/>
          </a:bodyPr>
          <a:lstStyle/>
          <a:p>
            <a:r>
              <a:rPr lang="cs-CZ" dirty="0"/>
              <a:t>Jde od zadní plochy dolního úhlu lopatky a přilehlého laterálního okraje lopatky. </a:t>
            </a:r>
          </a:p>
          <a:p>
            <a:r>
              <a:rPr lang="cs-CZ" dirty="0"/>
              <a:t>Dále pokračuje na přední stranu humeru (na </a:t>
            </a:r>
            <a:r>
              <a:rPr lang="cs-CZ" dirty="0" err="1"/>
              <a:t>crista</a:t>
            </a:r>
            <a:r>
              <a:rPr lang="cs-CZ" dirty="0"/>
              <a:t> </a:t>
            </a:r>
            <a:r>
              <a:rPr lang="cs-CZ" dirty="0" err="1"/>
              <a:t>tuberculi</a:t>
            </a:r>
            <a:r>
              <a:rPr lang="cs-CZ" dirty="0"/>
              <a:t> </a:t>
            </a:r>
            <a:r>
              <a:rPr lang="cs-CZ" dirty="0" err="1"/>
              <a:t>minoris</a:t>
            </a:r>
            <a:r>
              <a:rPr lang="cs-CZ" dirty="0"/>
              <a:t>), </a:t>
            </a:r>
          </a:p>
          <a:p>
            <a:r>
              <a:rPr lang="cs-CZ" dirty="0"/>
              <a:t>kříží přitom m. triceps </a:t>
            </a:r>
            <a:r>
              <a:rPr lang="cs-CZ" dirty="0" err="1"/>
              <a:t>brachii</a:t>
            </a:r>
            <a:r>
              <a:rPr lang="cs-CZ" dirty="0"/>
              <a:t> zepředu a upíná se pod úponem m. </a:t>
            </a:r>
            <a:r>
              <a:rPr lang="cs-CZ" dirty="0" err="1"/>
              <a:t>subscapularis</a:t>
            </a:r>
            <a:r>
              <a:rPr lang="cs-CZ" dirty="0"/>
              <a:t>. </a:t>
            </a:r>
          </a:p>
          <a:p>
            <a:r>
              <a:rPr lang="cs-CZ" dirty="0"/>
              <a:t>K jeho šlaše se připojuje ještě šlacha m. </a:t>
            </a:r>
            <a:r>
              <a:rPr lang="cs-CZ" dirty="0" err="1"/>
              <a:t>latissimus</a:t>
            </a:r>
            <a:r>
              <a:rPr lang="cs-CZ" dirty="0"/>
              <a:t> </a:t>
            </a:r>
            <a:r>
              <a:rPr lang="cs-CZ" dirty="0" err="1"/>
              <a:t>dorsi</a:t>
            </a:r>
            <a:r>
              <a:rPr lang="cs-CZ" dirty="0"/>
              <a:t>, takže </a:t>
            </a:r>
            <a:r>
              <a:rPr lang="cs-CZ" dirty="0" err="1"/>
              <a:t>teres</a:t>
            </a:r>
            <a:r>
              <a:rPr lang="cs-CZ" dirty="0"/>
              <a:t> vypadá jako jeho součást. Provádí vnitřní rotaci a addukci.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71010" name="Picture 2" descr="https://medicina.ronnie.cz/img/data/clanky/normal/481_4.jpg"/>
          <p:cNvPicPr>
            <a:picLocks noChangeAspect="1" noChangeArrowheads="1"/>
          </p:cNvPicPr>
          <p:nvPr/>
        </p:nvPicPr>
        <p:blipFill>
          <a:blip r:embed="rId2" cstate="print"/>
          <a:srcRect/>
          <a:stretch>
            <a:fillRect/>
          </a:stretch>
        </p:blipFill>
        <p:spPr bwMode="auto">
          <a:xfrm>
            <a:off x="1871082" y="2204864"/>
            <a:ext cx="8223136" cy="3910558"/>
          </a:xfrm>
          <a:prstGeom prst="rect">
            <a:avLst/>
          </a:prstGeom>
          <a:noFill/>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i="1" dirty="0" err="1"/>
              <a:t>Musculus</a:t>
            </a:r>
            <a:r>
              <a:rPr lang="cs-CZ" i="1" dirty="0"/>
              <a:t> </a:t>
            </a:r>
            <a:r>
              <a:rPr lang="cs-CZ" i="1" dirty="0" err="1"/>
              <a:t>subscapularis</a:t>
            </a:r>
            <a:r>
              <a:rPr lang="cs-CZ" i="1" dirty="0"/>
              <a:t> (sval podlopatkový)</a:t>
            </a:r>
            <a:r>
              <a:rPr lang="cs-CZ" dirty="0"/>
              <a:t> </a:t>
            </a:r>
          </a:p>
        </p:txBody>
      </p:sp>
      <p:sp>
        <p:nvSpPr>
          <p:cNvPr id="3" name="Zástupný symbol pro obsah 2"/>
          <p:cNvSpPr>
            <a:spLocks noGrp="1"/>
          </p:cNvSpPr>
          <p:nvPr>
            <p:ph idx="1"/>
          </p:nvPr>
        </p:nvSpPr>
        <p:spPr>
          <a:xfrm>
            <a:off x="1981200" y="1600201"/>
            <a:ext cx="5194920" cy="4525963"/>
          </a:xfrm>
        </p:spPr>
        <p:txBody>
          <a:bodyPr>
            <a:normAutofit/>
          </a:bodyPr>
          <a:lstStyle/>
          <a:p>
            <a:r>
              <a:rPr lang="cs-CZ" dirty="0"/>
              <a:t>je uložen z druhé strany lopatky než ostatní svaly, začíná tedy z celé vnitřní plochy lopatky (přilehlé k žebrům) a </a:t>
            </a:r>
          </a:p>
          <a:p>
            <a:r>
              <a:rPr lang="cs-CZ" dirty="0"/>
              <a:t>končí na přední straně humeru (</a:t>
            </a:r>
            <a:r>
              <a:rPr lang="cs-CZ" dirty="0" err="1"/>
              <a:t>tuberculum</a:t>
            </a:r>
            <a:r>
              <a:rPr lang="cs-CZ" dirty="0"/>
              <a:t> minus </a:t>
            </a:r>
            <a:r>
              <a:rPr lang="cs-CZ" dirty="0" err="1"/>
              <a:t>humeri</a:t>
            </a:r>
            <a:r>
              <a:rPr lang="cs-CZ" dirty="0"/>
              <a:t>). </a:t>
            </a:r>
          </a:p>
          <a:p>
            <a:r>
              <a:rPr lang="cs-CZ" dirty="0"/>
              <a:t>Je vnitřní rotátor a zpevňuje pouzdro ramenního kloubu zpředu. </a:t>
            </a:r>
          </a:p>
        </p:txBody>
      </p:sp>
      <p:pic>
        <p:nvPicPr>
          <p:cNvPr id="172034" name="Picture 2" descr="https://medicina.ronnie.cz/img/data/clanky/normal/481_6.jpg"/>
          <p:cNvPicPr>
            <a:picLocks noChangeAspect="1" noChangeArrowheads="1"/>
          </p:cNvPicPr>
          <p:nvPr/>
        </p:nvPicPr>
        <p:blipFill>
          <a:blip r:embed="rId2" cstate="print"/>
          <a:srcRect/>
          <a:stretch>
            <a:fillRect/>
          </a:stretch>
        </p:blipFill>
        <p:spPr bwMode="auto">
          <a:xfrm>
            <a:off x="6763022" y="2348881"/>
            <a:ext cx="3694634" cy="3249911"/>
          </a:xfrm>
          <a:prstGeom prst="rect">
            <a:avLst/>
          </a:prstGeom>
          <a:noFill/>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0"/>
            <a:ext cx="8229600" cy="548680"/>
          </a:xfrm>
        </p:spPr>
        <p:txBody>
          <a:bodyPr>
            <a:normAutofit/>
          </a:bodyPr>
          <a:lstStyle/>
          <a:p>
            <a:endParaRPr lang="cs-CZ" sz="3200" b="1" dirty="0"/>
          </a:p>
        </p:txBody>
      </p:sp>
      <p:sp>
        <p:nvSpPr>
          <p:cNvPr id="3" name="Zástupný symbol pro obsah 2"/>
          <p:cNvSpPr>
            <a:spLocks noGrp="1"/>
          </p:cNvSpPr>
          <p:nvPr>
            <p:ph idx="1"/>
          </p:nvPr>
        </p:nvSpPr>
        <p:spPr>
          <a:xfrm>
            <a:off x="1981200" y="0"/>
            <a:ext cx="8229600" cy="6885384"/>
          </a:xfrm>
        </p:spPr>
        <p:txBody>
          <a:bodyPr>
            <a:noAutofit/>
          </a:bodyPr>
          <a:lstStyle/>
          <a:p>
            <a:r>
              <a:rPr lang="cs-CZ" b="1" dirty="0"/>
              <a:t>Rotátorová manžeta </a:t>
            </a:r>
            <a:r>
              <a:rPr lang="cs-CZ" sz="2400" dirty="0"/>
              <a:t>- tak se říká souhrnem šlachám zmíněných rotátorů kolem ramenního kloubu - zpevnění kloubu ramenního.</a:t>
            </a:r>
          </a:p>
          <a:p>
            <a:r>
              <a:rPr lang="cs-CZ" sz="2400" dirty="0"/>
              <a:t> Může být poškozena při tzv. </a:t>
            </a:r>
            <a:r>
              <a:rPr lang="cs-CZ" sz="2400" dirty="0" err="1"/>
              <a:t>impingement</a:t>
            </a:r>
            <a:r>
              <a:rPr lang="cs-CZ" sz="2400" dirty="0"/>
              <a:t> syndromu ramene (syndrom bolestivého ramene). Příznačná je bolestivost a omezení pohybu, zejména zevní rotace a abdukce. </a:t>
            </a:r>
          </a:p>
          <a:p>
            <a:r>
              <a:rPr lang="cs-CZ" sz="2400" dirty="0"/>
              <a:t>Vzniká buď uskřípnutím struktur okolo ramene nebo samotným přetížením ramenního kloubu s následným zánětem </a:t>
            </a:r>
            <a:r>
              <a:rPr lang="cs-CZ" sz="2400" dirty="0" err="1"/>
              <a:t>subakromiální</a:t>
            </a:r>
            <a:r>
              <a:rPr lang="cs-CZ" sz="2400" dirty="0"/>
              <a:t> burzy (tíhový váček, v tomto případě pod </a:t>
            </a:r>
            <a:r>
              <a:rPr lang="cs-CZ" sz="2400" dirty="0" err="1"/>
              <a:t>acromiem</a:t>
            </a:r>
            <a:r>
              <a:rPr lang="cs-CZ" sz="2400" dirty="0"/>
              <a:t>) a nestabilitou kloubního pouzdra. </a:t>
            </a:r>
          </a:p>
          <a:p>
            <a:r>
              <a:rPr lang="cs-CZ" sz="2400" dirty="0"/>
              <a:t>Stlačení může vzniknout proti </a:t>
            </a:r>
            <a:r>
              <a:rPr lang="cs-CZ" sz="2400" dirty="0" err="1"/>
              <a:t>ligamentům</a:t>
            </a:r>
            <a:r>
              <a:rPr lang="cs-CZ" sz="2400" dirty="0"/>
              <a:t> (vazům) přítomným v této oblasti, proti části lopatky nebo proti skloubení lopatky s kostí klíční.</a:t>
            </a:r>
          </a:p>
          <a:p>
            <a:r>
              <a:rPr lang="cs-CZ" sz="2400" dirty="0"/>
              <a:t> Podstatou přetížení bývá často svalová nerovnováha (</a:t>
            </a:r>
            <a:r>
              <a:rPr lang="cs-CZ" sz="2400" dirty="0" err="1"/>
              <a:t>dysbalance</a:t>
            </a:r>
            <a:r>
              <a:rPr lang="cs-CZ" sz="2400" dirty="0"/>
              <a:t>), např. zkrácený biceps a </a:t>
            </a:r>
            <a:r>
              <a:rPr lang="cs-CZ" sz="2400" dirty="0" err="1"/>
              <a:t>pectoralis</a:t>
            </a:r>
            <a:r>
              <a:rPr lang="cs-CZ" sz="2400" dirty="0"/>
              <a:t> major oproti funkčně oslabeným fixátorům lopatky a svalům rotátorové manžety.</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Pohyby ramene</a:t>
            </a:r>
          </a:p>
        </p:txBody>
      </p:sp>
      <p:sp>
        <p:nvSpPr>
          <p:cNvPr id="3" name="Zástupný symbol pro obsah 2"/>
          <p:cNvSpPr>
            <a:spLocks noGrp="1"/>
          </p:cNvSpPr>
          <p:nvPr>
            <p:ph idx="1"/>
          </p:nvPr>
        </p:nvSpPr>
        <p:spPr/>
        <p:txBody>
          <a:bodyPr>
            <a:normAutofit/>
          </a:bodyPr>
          <a:lstStyle/>
          <a:p>
            <a:r>
              <a:rPr lang="cs-CZ" dirty="0"/>
              <a:t>Na abdukci paže se podílejí následující svaly v daném pořadí- m. </a:t>
            </a:r>
            <a:r>
              <a:rPr lang="cs-CZ" dirty="0" err="1"/>
              <a:t>supraspinatus</a:t>
            </a:r>
            <a:r>
              <a:rPr lang="cs-CZ" dirty="0"/>
              <a:t>, m. </a:t>
            </a:r>
            <a:r>
              <a:rPr lang="cs-CZ" dirty="0" err="1"/>
              <a:t>deltoideus</a:t>
            </a:r>
            <a:r>
              <a:rPr lang="cs-CZ" dirty="0"/>
              <a:t>, m. </a:t>
            </a:r>
            <a:r>
              <a:rPr lang="cs-CZ" dirty="0" err="1"/>
              <a:t>trapezius</a:t>
            </a:r>
            <a:r>
              <a:rPr lang="cs-CZ" dirty="0"/>
              <a:t> a m. </a:t>
            </a:r>
            <a:r>
              <a:rPr lang="cs-CZ" dirty="0" err="1"/>
              <a:t>serratus</a:t>
            </a:r>
            <a:r>
              <a:rPr lang="cs-CZ" dirty="0"/>
              <a:t> </a:t>
            </a:r>
            <a:r>
              <a:rPr lang="cs-CZ" dirty="0" err="1"/>
              <a:t>anterior</a:t>
            </a:r>
            <a:r>
              <a:rPr lang="cs-CZ" dirty="0"/>
              <a:t>, v poslední fázi se zapojují svaly trupu.</a:t>
            </a:r>
          </a:p>
          <a:p>
            <a:r>
              <a:rPr lang="cs-CZ" dirty="0"/>
              <a:t> Flexe paže je prováděna přední částí m. </a:t>
            </a:r>
            <a:r>
              <a:rPr lang="cs-CZ" dirty="0" err="1"/>
              <a:t>deltoideus</a:t>
            </a:r>
            <a:r>
              <a:rPr lang="cs-CZ" dirty="0"/>
              <a:t>, m. </a:t>
            </a:r>
            <a:r>
              <a:rPr lang="cs-CZ" dirty="0" err="1"/>
              <a:t>coracobrachialis</a:t>
            </a:r>
            <a:r>
              <a:rPr lang="cs-CZ" dirty="0"/>
              <a:t>, klavikulární část m. </a:t>
            </a:r>
            <a:r>
              <a:rPr lang="cs-CZ" dirty="0" err="1"/>
              <a:t>pectoralis</a:t>
            </a:r>
            <a:r>
              <a:rPr lang="cs-CZ" dirty="0"/>
              <a:t> major a s narůstající flexí se zapojuje m. </a:t>
            </a:r>
            <a:r>
              <a:rPr lang="cs-CZ" dirty="0" err="1"/>
              <a:t>trapezius</a:t>
            </a:r>
            <a:r>
              <a:rPr lang="cs-CZ" dirty="0"/>
              <a:t> a m. </a:t>
            </a:r>
            <a:r>
              <a:rPr lang="cs-CZ" dirty="0" err="1"/>
              <a:t>serratus</a:t>
            </a:r>
            <a:r>
              <a:rPr lang="cs-CZ" dirty="0"/>
              <a:t> </a:t>
            </a:r>
            <a:r>
              <a:rPr lang="cs-CZ" dirty="0" err="1"/>
              <a:t>anterior</a:t>
            </a:r>
            <a:r>
              <a:rPr lang="cs-CZ" dirty="0"/>
              <a:t>. Na konci pohybu (120-180°) opět dochází k zapojení trupových svalů. </a:t>
            </a:r>
          </a:p>
          <a:p>
            <a:r>
              <a:rPr lang="cs-CZ" dirty="0"/>
              <a:t>Vnitřní rotaci provádí m. </a:t>
            </a:r>
            <a:r>
              <a:rPr lang="cs-CZ" dirty="0" err="1"/>
              <a:t>latissimus</a:t>
            </a:r>
            <a:r>
              <a:rPr lang="cs-CZ" dirty="0"/>
              <a:t> </a:t>
            </a:r>
            <a:r>
              <a:rPr lang="cs-CZ" dirty="0" err="1"/>
              <a:t>dorsi</a:t>
            </a:r>
            <a:r>
              <a:rPr lang="cs-CZ" dirty="0"/>
              <a:t>, m. </a:t>
            </a:r>
            <a:r>
              <a:rPr lang="cs-CZ" dirty="0" err="1"/>
              <a:t>teres</a:t>
            </a:r>
            <a:r>
              <a:rPr lang="cs-CZ" dirty="0"/>
              <a:t> major, m. </a:t>
            </a:r>
            <a:r>
              <a:rPr lang="cs-CZ" dirty="0" err="1"/>
              <a:t>subscapularis</a:t>
            </a:r>
            <a:r>
              <a:rPr lang="cs-CZ" dirty="0"/>
              <a:t>, m. </a:t>
            </a:r>
            <a:r>
              <a:rPr lang="cs-CZ" dirty="0" err="1"/>
              <a:t>pectoralis</a:t>
            </a:r>
            <a:r>
              <a:rPr lang="cs-CZ" dirty="0"/>
              <a:t> major a </a:t>
            </a:r>
          </a:p>
          <a:p>
            <a:r>
              <a:rPr lang="cs-CZ" dirty="0"/>
              <a:t>zevní rotaci m. </a:t>
            </a:r>
            <a:r>
              <a:rPr lang="cs-CZ" dirty="0" err="1"/>
              <a:t>supraspinatus</a:t>
            </a:r>
            <a:r>
              <a:rPr lang="cs-CZ" dirty="0"/>
              <a:t>, m. </a:t>
            </a:r>
            <a:r>
              <a:rPr lang="cs-CZ" dirty="0" err="1"/>
              <a:t>infraspinatus</a:t>
            </a:r>
            <a:r>
              <a:rPr lang="cs-CZ" dirty="0"/>
              <a:t>, m. </a:t>
            </a:r>
            <a:r>
              <a:rPr lang="cs-CZ" dirty="0" err="1"/>
              <a:t>teres</a:t>
            </a:r>
            <a:r>
              <a:rPr lang="cs-CZ" dirty="0"/>
              <a:t> </a:t>
            </a:r>
            <a:r>
              <a:rPr lang="cs-CZ" dirty="0" err="1"/>
              <a:t>minor</a:t>
            </a:r>
            <a:endParaRPr lang="cs-CZ" dirty="0"/>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Sval podlopatkový – m. </a:t>
            </a:r>
            <a:r>
              <a:rPr lang="cs-CZ" dirty="0" err="1"/>
              <a:t>subscapularis</a:t>
            </a:r>
            <a:endParaRPr lang="cs-CZ" dirty="0"/>
          </a:p>
        </p:txBody>
      </p:sp>
      <p:sp>
        <p:nvSpPr>
          <p:cNvPr id="3" name="Zástupný symbol pro obsah 2"/>
          <p:cNvSpPr>
            <a:spLocks noGrp="1"/>
          </p:cNvSpPr>
          <p:nvPr>
            <p:ph idx="1"/>
          </p:nvPr>
        </p:nvSpPr>
        <p:spPr/>
        <p:txBody>
          <a:bodyPr/>
          <a:lstStyle/>
          <a:p>
            <a:endParaRPr lang="cs-CZ"/>
          </a:p>
        </p:txBody>
      </p:sp>
      <p:pic>
        <p:nvPicPr>
          <p:cNvPr id="73730" name="Picture 2" descr="Související obrázek"/>
          <p:cNvPicPr>
            <a:picLocks noChangeAspect="1" noChangeArrowheads="1"/>
          </p:cNvPicPr>
          <p:nvPr/>
        </p:nvPicPr>
        <p:blipFill>
          <a:blip r:embed="rId2" cstate="print"/>
          <a:srcRect/>
          <a:stretch>
            <a:fillRect/>
          </a:stretch>
        </p:blipFill>
        <p:spPr bwMode="auto">
          <a:xfrm>
            <a:off x="1759032" y="189813"/>
            <a:ext cx="8673936" cy="6303062"/>
          </a:xfrm>
          <a:prstGeom prst="rect">
            <a:avLst/>
          </a:prstGeom>
          <a:noFill/>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71010" name="Picture 2" descr="https://www.instantanatomy.net/diagrams/arm035b.png"/>
          <p:cNvPicPr>
            <a:picLocks noChangeAspect="1" noChangeArrowheads="1"/>
          </p:cNvPicPr>
          <p:nvPr/>
        </p:nvPicPr>
        <p:blipFill>
          <a:blip r:embed="rId2" cstate="print"/>
          <a:srcRect/>
          <a:stretch>
            <a:fillRect/>
          </a:stretch>
        </p:blipFill>
        <p:spPr bwMode="auto">
          <a:xfrm>
            <a:off x="3719736" y="-50180"/>
            <a:ext cx="5580112" cy="690818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1369A3-BA4B-AC5E-6856-21EA72F60092}"/>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44D367E-DD7A-D3DE-6178-CA8C912BA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619215-243B-AD4F-5F0C-550E77E22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E6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AF7D999-2080-0592-E536-BB5C473A9E00}"/>
              </a:ext>
            </a:extLst>
          </p:cNvPr>
          <p:cNvSpPr>
            <a:spLocks noGrp="1"/>
          </p:cNvSpPr>
          <p:nvPr>
            <p:ph type="title"/>
          </p:nvPr>
        </p:nvSpPr>
        <p:spPr>
          <a:xfrm>
            <a:off x="640079" y="2074363"/>
            <a:ext cx="3379261"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Typy poškození meziobratlových plotének</a:t>
            </a:r>
            <a:endParaRPr lang="en-US" sz="2600" kern="1200" dirty="0">
              <a:solidFill>
                <a:srgbClr val="FFFFFF"/>
              </a:solidFill>
              <a:latin typeface="+mj-lt"/>
              <a:ea typeface="+mj-ea"/>
              <a:cs typeface="+mj-cs"/>
            </a:endParaRPr>
          </a:p>
        </p:txBody>
      </p:sp>
      <p:pic>
        <p:nvPicPr>
          <p:cNvPr id="6" name="Zástupný symbol pro obsah 5">
            <a:extLst>
              <a:ext uri="{FF2B5EF4-FFF2-40B4-BE49-F238E27FC236}">
                <a16:creationId xmlns:a16="http://schemas.microsoft.com/office/drawing/2014/main" id="{A99A0DEA-1532-A216-83DF-CA551194879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345375" y="961812"/>
            <a:ext cx="6574649" cy="4930987"/>
          </a:xfrm>
          <a:prstGeom prst="rect">
            <a:avLst/>
          </a:prstGeom>
        </p:spPr>
      </p:pic>
      <p:sp>
        <p:nvSpPr>
          <p:cNvPr id="4" name="Zástupný symbol pro zápatí 3">
            <a:extLst>
              <a:ext uri="{FF2B5EF4-FFF2-40B4-BE49-F238E27FC236}">
                <a16:creationId xmlns:a16="http://schemas.microsoft.com/office/drawing/2014/main" id="{3E721D5D-9BE2-4050-1DB6-133DBC1F0B26}"/>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112538046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1026" name="Picture 2" descr="Výsledek obrázku pro biceps brachii"/>
          <p:cNvPicPr>
            <a:picLocks noChangeAspect="1" noChangeArrowheads="1"/>
          </p:cNvPicPr>
          <p:nvPr/>
        </p:nvPicPr>
        <p:blipFill>
          <a:blip r:embed="rId2" cstate="print"/>
          <a:srcRect/>
          <a:stretch>
            <a:fillRect/>
          </a:stretch>
        </p:blipFill>
        <p:spPr bwMode="auto">
          <a:xfrm>
            <a:off x="2172751" y="428604"/>
            <a:ext cx="7723715" cy="6429396"/>
          </a:xfrm>
          <a:prstGeom prst="rect">
            <a:avLst/>
          </a:prstGeom>
          <a:noFill/>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Svaly pánevního dna – mm. </a:t>
            </a:r>
            <a:r>
              <a:rPr lang="cs-CZ" dirty="0" err="1"/>
              <a:t>Diaphragma</a:t>
            </a:r>
            <a:r>
              <a:rPr lang="cs-CZ" dirty="0"/>
              <a:t> </a:t>
            </a:r>
            <a:r>
              <a:rPr lang="cs-CZ" dirty="0" err="1"/>
              <a:t>pelvis</a:t>
            </a:r>
            <a:endParaRPr lang="cs-CZ" dirty="0"/>
          </a:p>
        </p:txBody>
      </p:sp>
      <p:sp>
        <p:nvSpPr>
          <p:cNvPr id="3" name="Zástupný symbol pro obsah 2"/>
          <p:cNvSpPr>
            <a:spLocks noGrp="1"/>
          </p:cNvSpPr>
          <p:nvPr>
            <p:ph idx="1"/>
          </p:nvPr>
        </p:nvSpPr>
        <p:spPr/>
        <p:txBody>
          <a:bodyPr/>
          <a:lstStyle/>
          <a:p>
            <a:endParaRPr lang="cs-CZ"/>
          </a:p>
        </p:txBody>
      </p:sp>
      <p:pic>
        <p:nvPicPr>
          <p:cNvPr id="76802" name="Picture 2" descr="Související obrázek"/>
          <p:cNvPicPr>
            <a:picLocks noChangeAspect="1" noChangeArrowheads="1"/>
          </p:cNvPicPr>
          <p:nvPr/>
        </p:nvPicPr>
        <p:blipFill>
          <a:blip r:embed="rId2" cstate="print"/>
          <a:srcRect/>
          <a:stretch>
            <a:fillRect/>
          </a:stretch>
        </p:blipFill>
        <p:spPr bwMode="auto">
          <a:xfrm>
            <a:off x="2452662" y="1500174"/>
            <a:ext cx="7588922" cy="557214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852" name="Zástupný symbol pro obsah 5">
            <a:extLst>
              <a:ext uri="{FF2B5EF4-FFF2-40B4-BE49-F238E27FC236}">
                <a16:creationId xmlns:a16="http://schemas.microsoft.com/office/drawing/2014/main" id="{07554B1E-DF0E-FED3-469C-6C3C953638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716367"/>
            <a:ext cx="10905066" cy="5425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80537BB-D500-0794-5400-D8D278706857}"/>
              </a:ext>
            </a:extLst>
          </p:cNvPr>
          <p:cNvSpPr>
            <a:spLocks noGrp="1"/>
          </p:cNvSpPr>
          <p:nvPr>
            <p:ph type="title"/>
          </p:nvPr>
        </p:nvSpPr>
        <p:spPr>
          <a:xfrm>
            <a:off x="635000" y="640823"/>
            <a:ext cx="3418659" cy="5583148"/>
          </a:xfrm>
        </p:spPr>
        <p:txBody>
          <a:bodyPr anchor="ctr">
            <a:normAutofit/>
          </a:bodyPr>
          <a:lstStyle/>
          <a:p>
            <a:r>
              <a:rPr lang="cs-CZ" sz="5400"/>
              <a:t>Krční páteř</a:t>
            </a: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symbol pro zápatí 3">
            <a:extLst>
              <a:ext uri="{FF2B5EF4-FFF2-40B4-BE49-F238E27FC236}">
                <a16:creationId xmlns:a16="http://schemas.microsoft.com/office/drawing/2014/main" id="{1B656E7B-F0D2-ABB1-B885-BA0DE9266119}"/>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graphicFrame>
        <p:nvGraphicFramePr>
          <p:cNvPr id="13" name="Zástupný obsah 2">
            <a:extLst>
              <a:ext uri="{FF2B5EF4-FFF2-40B4-BE49-F238E27FC236}">
                <a16:creationId xmlns:a16="http://schemas.microsoft.com/office/drawing/2014/main" id="{8C8F5EB1-051F-EE03-937E-73130E5177C3}"/>
              </a:ext>
            </a:extLst>
          </p:cNvPr>
          <p:cNvGraphicFramePr>
            <a:graphicFrameLocks noGrp="1"/>
          </p:cNvGraphicFramePr>
          <p:nvPr>
            <p:ph idx="1"/>
            <p:extLst>
              <p:ext uri="{D42A27DB-BD31-4B8C-83A1-F6EECF244321}">
                <p14:modId xmlns:p14="http://schemas.microsoft.com/office/powerpoint/2010/main" val="106785724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7985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43" name="Rectangle 69642">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45" name="Rectangle 69644">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F8D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7" name="Picture 4" descr="https://player.slideplayer.cz/10/2815572/data/images/img9.jpg">
            <a:extLst>
              <a:ext uri="{FF2B5EF4-FFF2-40B4-BE49-F238E27FC236}">
                <a16:creationId xmlns:a16="http://schemas.microsoft.com/office/drawing/2014/main" id="{699E7BFC-6137-8FF8-0482-1E96F87448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0907" y="643467"/>
            <a:ext cx="2978228" cy="24756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7" name="Rectangle 69646">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F8D7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6" name="Picture 2" descr="ATLAS_cihak2">
            <a:extLst>
              <a:ext uri="{FF2B5EF4-FFF2-40B4-BE49-F238E27FC236}">
                <a16:creationId xmlns:a16="http://schemas.microsoft.com/office/drawing/2014/main" id="{AD66E4DE-1395-1E15-6BC1-07C3D8C6CD6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44704" y="3748194"/>
            <a:ext cx="3410634" cy="24716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681910F8-38AA-859D-96E8-3375E4EC1BCE}"/>
              </a:ext>
            </a:extLst>
          </p:cNvPr>
          <p:cNvSpPr>
            <a:spLocks noGrp="1"/>
          </p:cNvSpPr>
          <p:nvPr>
            <p:ph type="ftr" sz="quarter" idx="11"/>
          </p:nvPr>
        </p:nvSpPr>
        <p:spPr>
          <a:xfrm>
            <a:off x="622548" y="6356350"/>
            <a:ext cx="6059605" cy="365125"/>
          </a:xfrm>
        </p:spPr>
        <p:txBody>
          <a:bodyPr vert="horz" lIns="91440" tIns="45720" rIns="91440" bIns="45720" rtlCol="0" anchor="ctr">
            <a:normAutofit/>
          </a:bodyPr>
          <a:lstStyle/>
          <a:p>
            <a:pPr algn="l">
              <a:spcAft>
                <a:spcPts val="600"/>
              </a:spcAft>
            </a:pPr>
            <a:r>
              <a:rPr lang="en-US" kern="1200">
                <a:solidFill>
                  <a:srgbClr val="FFFFFF"/>
                </a:solidFill>
                <a:latin typeface="+mn-lt"/>
                <a:ea typeface="+mn-ea"/>
                <a:cs typeface="+mn-cs"/>
              </a:rPr>
              <a:t>www.studiolevitas.cz</a:t>
            </a:r>
          </a:p>
        </p:txBody>
      </p:sp>
      <p:sp>
        <p:nvSpPr>
          <p:cNvPr id="69649" name="Rectangle 69648">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8" name="Picture 6" descr="https://player.slideplayer.cz/10/2815572/data/images/img8.jpg">
            <a:extLst>
              <a:ext uri="{FF2B5EF4-FFF2-40B4-BE49-F238E27FC236}">
                <a16:creationId xmlns:a16="http://schemas.microsoft.com/office/drawing/2014/main" id="{B531E95B-905B-3188-06D4-DD828249639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99092" y="650497"/>
            <a:ext cx="5501428"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509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0CB39F-D28C-6C30-316D-82C8B7699BEA}"/>
              </a:ext>
            </a:extLst>
          </p:cNvPr>
          <p:cNvSpPr>
            <a:spLocks noGrp="1"/>
          </p:cNvSpPr>
          <p:nvPr>
            <p:ph type="title"/>
          </p:nvPr>
        </p:nvSpPr>
        <p:spPr>
          <a:xfrm>
            <a:off x="6823878" y="741391"/>
            <a:ext cx="4491821" cy="663203"/>
          </a:xfrm>
        </p:spPr>
        <p:txBody>
          <a:bodyPr anchor="b">
            <a:normAutofit/>
          </a:bodyPr>
          <a:lstStyle/>
          <a:p>
            <a:r>
              <a:rPr lang="cs-CZ" sz="3200" dirty="0"/>
              <a:t>Hrudní páteř</a:t>
            </a:r>
          </a:p>
        </p:txBody>
      </p:sp>
      <p:pic>
        <p:nvPicPr>
          <p:cNvPr id="6" name="Picture 5" descr="Radiologický obrázek kostry">
            <a:extLst>
              <a:ext uri="{FF2B5EF4-FFF2-40B4-BE49-F238E27FC236}">
                <a16:creationId xmlns:a16="http://schemas.microsoft.com/office/drawing/2014/main" id="{92B6C1E9-786C-C1E9-9E3D-001DF48E4F2F}"/>
              </a:ext>
            </a:extLst>
          </p:cNvPr>
          <p:cNvPicPr>
            <a:picLocks noChangeAspect="1"/>
          </p:cNvPicPr>
          <p:nvPr/>
        </p:nvPicPr>
        <p:blipFill rotWithShape="1">
          <a:blip r:embed="rId2"/>
          <a:srcRect l="41112" r="-1" b="-1"/>
          <a:stretch/>
        </p:blipFill>
        <p:spPr>
          <a:xfrm>
            <a:off x="20" y="10"/>
            <a:ext cx="6095980" cy="6857990"/>
          </a:xfrm>
          <a:prstGeom prst="rect">
            <a:avLst/>
          </a:prstGeom>
        </p:spPr>
      </p:pic>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1" name="Rectangle 10">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C247C8B8-2905-6A8E-D038-394944A6F4FB}"/>
              </a:ext>
            </a:extLst>
          </p:cNvPr>
          <p:cNvSpPr>
            <a:spLocks noGrp="1"/>
          </p:cNvSpPr>
          <p:nvPr>
            <p:ph idx="1"/>
          </p:nvPr>
        </p:nvSpPr>
        <p:spPr>
          <a:xfrm>
            <a:off x="6823878" y="1725105"/>
            <a:ext cx="4491820" cy="4256203"/>
          </a:xfrm>
        </p:spPr>
        <p:txBody>
          <a:bodyPr anchor="t">
            <a:normAutofit/>
          </a:bodyPr>
          <a:lstStyle/>
          <a:p>
            <a:r>
              <a:rPr lang="cs-CZ" altLang="cs-CZ" sz="2000" dirty="0"/>
              <a:t>Hrudní páteř (torakální, </a:t>
            </a:r>
            <a:r>
              <a:rPr lang="cs-CZ" altLang="cs-CZ" sz="2000" i="1" dirty="0" err="1"/>
              <a:t>thoracis</a:t>
            </a:r>
            <a:r>
              <a:rPr lang="cs-CZ" altLang="cs-CZ" sz="2000" i="1" dirty="0"/>
              <a:t> spine</a:t>
            </a:r>
            <a:r>
              <a:rPr lang="cs-CZ" altLang="cs-CZ" sz="2000" dirty="0"/>
              <a:t>) </a:t>
            </a:r>
          </a:p>
          <a:p>
            <a:r>
              <a:rPr lang="cs-CZ" altLang="cs-CZ" sz="2000" dirty="0"/>
              <a:t>tvoří nejdelší část páteře </a:t>
            </a:r>
          </a:p>
          <a:p>
            <a:r>
              <a:rPr lang="cs-CZ" altLang="cs-CZ" sz="2000" dirty="0"/>
              <a:t>Je složená z 12 hrudních obratlů </a:t>
            </a:r>
            <a:r>
              <a:rPr lang="cs-CZ" altLang="cs-CZ" sz="2000" dirty="0" err="1"/>
              <a:t>Th</a:t>
            </a:r>
            <a:r>
              <a:rPr lang="cs-CZ" altLang="cs-CZ" sz="2000" dirty="0"/>
              <a:t> (</a:t>
            </a:r>
            <a:r>
              <a:rPr lang="cs-CZ" altLang="cs-CZ" sz="2000" i="1" dirty="0"/>
              <a:t>vertebrae </a:t>
            </a:r>
            <a:r>
              <a:rPr lang="cs-CZ" altLang="cs-CZ" sz="2000" i="1" dirty="0" err="1"/>
              <a:t>thoracicae</a:t>
            </a:r>
            <a:r>
              <a:rPr lang="cs-CZ" altLang="cs-CZ" sz="2000" dirty="0"/>
              <a:t>).</a:t>
            </a:r>
          </a:p>
          <a:p>
            <a:endParaRPr lang="cs-CZ" sz="2000" dirty="0"/>
          </a:p>
        </p:txBody>
      </p:sp>
      <p:sp>
        <p:nvSpPr>
          <p:cNvPr id="4" name="Zástupný symbol pro zápatí 3">
            <a:extLst>
              <a:ext uri="{FF2B5EF4-FFF2-40B4-BE49-F238E27FC236}">
                <a16:creationId xmlns:a16="http://schemas.microsoft.com/office/drawing/2014/main" id="{717DF9A5-3315-CEEF-3CB5-D75C2076A37B}"/>
              </a:ext>
            </a:extLst>
          </p:cNvPr>
          <p:cNvSpPr>
            <a:spLocks noGrp="1"/>
          </p:cNvSpPr>
          <p:nvPr>
            <p:ph type="ftr" sz="quarter" idx="11"/>
          </p:nvPr>
        </p:nvSpPr>
        <p:spPr>
          <a:xfrm>
            <a:off x="6823878" y="6356350"/>
            <a:ext cx="2688611" cy="365125"/>
          </a:xfrm>
        </p:spPr>
        <p:txBody>
          <a:bodyPr>
            <a:normAutofit/>
          </a:bodyPr>
          <a:lstStyle/>
          <a:p>
            <a:pPr algn="l">
              <a:spcAft>
                <a:spcPts val="600"/>
              </a:spcAft>
            </a:pPr>
            <a:r>
              <a:rPr lang="cs-CZ">
                <a:solidFill>
                  <a:schemeClr val="tx1">
                    <a:lumMod val="50000"/>
                    <a:lumOff val="50000"/>
                  </a:schemeClr>
                </a:solidFill>
              </a:rPr>
              <a:t>www.studiolevitas.cz</a:t>
            </a:r>
          </a:p>
        </p:txBody>
      </p:sp>
    </p:spTree>
    <p:extLst>
      <p:ext uri="{BB962C8B-B14F-4D97-AF65-F5344CB8AC3E}">
        <p14:creationId xmlns:p14="http://schemas.microsoft.com/office/powerpoint/2010/main" val="2564579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natomické směry">
            <a:extLst>
              <a:ext uri="{FF2B5EF4-FFF2-40B4-BE49-F238E27FC236}">
                <a16:creationId xmlns:a16="http://schemas.microsoft.com/office/drawing/2014/main" id="{0122FFF3-9C0B-A68F-6C03-778BBAD70C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449451" y="446736"/>
            <a:ext cx="3680344" cy="57730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0D08DC32-39FE-E719-05D4-D951F5BDA114}"/>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1763719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4411D5-424F-9D73-6083-E3E7F9FCD985}"/>
              </a:ext>
            </a:extLst>
          </p:cNvPr>
          <p:cNvSpPr>
            <a:spLocks noGrp="1"/>
          </p:cNvSpPr>
          <p:nvPr>
            <p:ph type="title"/>
          </p:nvPr>
        </p:nvSpPr>
        <p:spPr>
          <a:xfrm>
            <a:off x="7910285" y="754145"/>
            <a:ext cx="3443514" cy="726757"/>
          </a:xfrm>
        </p:spPr>
        <p:txBody>
          <a:bodyPr anchor="b">
            <a:normAutofit/>
          </a:bodyPr>
          <a:lstStyle/>
          <a:p>
            <a:r>
              <a:rPr lang="cs-CZ" sz="3200" dirty="0"/>
              <a:t>Bederní páteř</a:t>
            </a:r>
          </a:p>
        </p:txBody>
      </p:sp>
      <p:pic>
        <p:nvPicPr>
          <p:cNvPr id="71684" name="Picture 4" descr="http://www.zbynekmlcoch.cz/informace/images/stories/medicina/ostatni_obory/bederni_pater_anatomie.jpg">
            <a:extLst>
              <a:ext uri="{FF2B5EF4-FFF2-40B4-BE49-F238E27FC236}">
                <a16:creationId xmlns:a16="http://schemas.microsoft.com/office/drawing/2014/main" id="{EA5356C0-B467-0037-D13A-5EB12B0F783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8201" y="881428"/>
            <a:ext cx="6449549" cy="50951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ástupný obsah 2">
            <a:extLst>
              <a:ext uri="{FF2B5EF4-FFF2-40B4-BE49-F238E27FC236}">
                <a16:creationId xmlns:a16="http://schemas.microsoft.com/office/drawing/2014/main" id="{1978FACA-B20C-0614-C433-C61EA970967C}"/>
              </a:ext>
            </a:extLst>
          </p:cNvPr>
          <p:cNvSpPr>
            <a:spLocks noGrp="1"/>
          </p:cNvSpPr>
          <p:nvPr>
            <p:ph idx="1"/>
          </p:nvPr>
        </p:nvSpPr>
        <p:spPr>
          <a:xfrm>
            <a:off x="7910285" y="1896002"/>
            <a:ext cx="3637550" cy="4085306"/>
          </a:xfrm>
        </p:spPr>
        <p:txBody>
          <a:bodyPr anchor="t">
            <a:normAutofit/>
          </a:bodyPr>
          <a:lstStyle/>
          <a:p>
            <a:r>
              <a:rPr lang="cs-CZ" altLang="cs-CZ" sz="2000" b="1" dirty="0"/>
              <a:t>Obratle bederní (vertebrae </a:t>
            </a:r>
            <a:r>
              <a:rPr lang="cs-CZ" altLang="cs-CZ" sz="2000" b="1" dirty="0" err="1"/>
              <a:t>lumbales</a:t>
            </a:r>
            <a:r>
              <a:rPr lang="cs-CZ" altLang="cs-CZ" sz="2000" b="1" dirty="0"/>
              <a:t>)</a:t>
            </a:r>
            <a:r>
              <a:rPr lang="cs-CZ" altLang="cs-CZ" sz="2000" dirty="0"/>
              <a:t> - jsou ze všech obratlů největší, tělo 5. bederního obratle je vpředu vyšší než vzadu. Oblouk bederních obratlů je mohutný, trnové výběžky mají tvar čtverhranných destiček. Přechod posledního bederního obratle v tělo křížové kosti tvoří tzv. </a:t>
            </a:r>
            <a:r>
              <a:rPr lang="cs-CZ" altLang="cs-CZ" sz="2000" dirty="0" err="1"/>
              <a:t>promontorium</a:t>
            </a:r>
            <a:r>
              <a:rPr lang="cs-CZ" altLang="cs-CZ" sz="2000" dirty="0"/>
              <a:t>.</a:t>
            </a:r>
          </a:p>
          <a:p>
            <a:endParaRPr lang="cs-CZ" sz="2000" dirty="0"/>
          </a:p>
        </p:txBody>
      </p:sp>
      <p:sp>
        <p:nvSpPr>
          <p:cNvPr id="4" name="Zástupný symbol pro zápatí 3">
            <a:extLst>
              <a:ext uri="{FF2B5EF4-FFF2-40B4-BE49-F238E27FC236}">
                <a16:creationId xmlns:a16="http://schemas.microsoft.com/office/drawing/2014/main" id="{2EAFC0C6-7122-2665-A4FA-A3B93C7B3403}"/>
              </a:ext>
            </a:extLst>
          </p:cNvPr>
          <p:cNvSpPr>
            <a:spLocks noGrp="1"/>
          </p:cNvSpPr>
          <p:nvPr>
            <p:ph type="ftr" sz="quarter" idx="11"/>
          </p:nvPr>
        </p:nvSpPr>
        <p:spPr>
          <a:xfrm>
            <a:off x="5514569" y="6356350"/>
            <a:ext cx="3096030" cy="365125"/>
          </a:xfrm>
        </p:spPr>
        <p:txBody>
          <a:bodyPr>
            <a:normAutofit/>
          </a:bodyPr>
          <a:lstStyle/>
          <a:p>
            <a:pPr algn="l">
              <a:spcAft>
                <a:spcPts val="600"/>
              </a:spcAft>
            </a:pPr>
            <a:r>
              <a:rPr lang="cs-CZ">
                <a:solidFill>
                  <a:schemeClr val="tx1">
                    <a:lumMod val="50000"/>
                    <a:lumOff val="50000"/>
                  </a:schemeClr>
                </a:solidFill>
              </a:rPr>
              <a:t>www.studiolevitas.cz</a:t>
            </a:r>
          </a:p>
        </p:txBody>
      </p:sp>
      <p:grpSp>
        <p:nvGrpSpPr>
          <p:cNvPr id="71689" name="Group 71688">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71690" name="Rectangle 71689">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91" name="Rectangle 71690">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3086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E43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C47C835-EC4C-894D-B7D6-D44756C044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Bederní</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obratle</a:t>
            </a:r>
            <a:endParaRPr lang="en-US" sz="2600" kern="1200" dirty="0">
              <a:solidFill>
                <a:srgbClr val="FFFFFF"/>
              </a:solidFill>
              <a:latin typeface="+mj-lt"/>
              <a:ea typeface="+mj-ea"/>
              <a:cs typeface="+mj-cs"/>
            </a:endParaRPr>
          </a:p>
        </p:txBody>
      </p:sp>
      <p:pic>
        <p:nvPicPr>
          <p:cNvPr id="6" name="Zástupný obsah 5" descr="Obsah obrázku čelenka s drahokamy, interiér&#10;&#10;Popis byl vytvořen automaticky">
            <a:extLst>
              <a:ext uri="{FF2B5EF4-FFF2-40B4-BE49-F238E27FC236}">
                <a16:creationId xmlns:a16="http://schemas.microsoft.com/office/drawing/2014/main" id="{F0C9CC47-8172-0450-8BB4-EC7052560F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6822" y="820132"/>
            <a:ext cx="7767405" cy="5184742"/>
          </a:xfrm>
          <a:prstGeom prst="rect">
            <a:avLst/>
          </a:prstGeom>
        </p:spPr>
      </p:pic>
      <p:sp>
        <p:nvSpPr>
          <p:cNvPr id="4" name="Zástupný symbol pro zápatí 3">
            <a:extLst>
              <a:ext uri="{FF2B5EF4-FFF2-40B4-BE49-F238E27FC236}">
                <a16:creationId xmlns:a16="http://schemas.microsoft.com/office/drawing/2014/main" id="{92D8A414-7147-E9C0-375A-9505ACF70DDF}"/>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2074983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73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11F1C2D-78C9-7BD0-7292-F23DF09A8C2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Sacrum</a:t>
            </a:r>
          </a:p>
        </p:txBody>
      </p:sp>
      <p:pic>
        <p:nvPicPr>
          <p:cNvPr id="6" name="Zástupný obsah 5" descr="Obsah obrázku bezobratlý&#10;&#10;Popis byl vytvořen automaticky">
            <a:extLst>
              <a:ext uri="{FF2B5EF4-FFF2-40B4-BE49-F238E27FC236}">
                <a16:creationId xmlns:a16="http://schemas.microsoft.com/office/drawing/2014/main" id="{CB23EC76-E4CA-13B3-D472-25323F4CE6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1296" y="641023"/>
            <a:ext cx="8045610" cy="5370444"/>
          </a:xfrm>
          <a:prstGeom prst="rect">
            <a:avLst/>
          </a:prstGeom>
        </p:spPr>
      </p:pic>
      <p:sp>
        <p:nvSpPr>
          <p:cNvPr id="4" name="Zástupný symbol pro zápatí 3">
            <a:extLst>
              <a:ext uri="{FF2B5EF4-FFF2-40B4-BE49-F238E27FC236}">
                <a16:creationId xmlns:a16="http://schemas.microsoft.com/office/drawing/2014/main" id="{68A8F422-01B2-4BEF-BC78-D3BA7D938251}"/>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2072162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D7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a:extLst>
              <a:ext uri="{FF2B5EF4-FFF2-40B4-BE49-F238E27FC236}">
                <a16:creationId xmlns:a16="http://schemas.microsoft.com/office/drawing/2014/main" id="{B483CA81-2DB9-6A3F-8B4A-D7AFC44799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028244"/>
            <a:ext cx="7188199" cy="4798122"/>
          </a:xfrm>
          <a:prstGeom prst="rect">
            <a:avLst/>
          </a:prstGeom>
        </p:spPr>
      </p:pic>
      <p:sp>
        <p:nvSpPr>
          <p:cNvPr id="4" name="Zástupný symbol pro zápatí 3">
            <a:extLst>
              <a:ext uri="{FF2B5EF4-FFF2-40B4-BE49-F238E27FC236}">
                <a16:creationId xmlns:a16="http://schemas.microsoft.com/office/drawing/2014/main" id="{A2FBA80E-8DCB-8E7C-EC3C-3DC71DD26306}"/>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515637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B5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FA50E06-4499-4996-945C-23D9D4C59E7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Kosterní soustava - hrudník</a:t>
            </a:r>
          </a:p>
        </p:txBody>
      </p:sp>
      <p:pic>
        <p:nvPicPr>
          <p:cNvPr id="6" name="Zástupný symbol pro obsah 5">
            <a:extLst>
              <a:ext uri="{FF2B5EF4-FFF2-40B4-BE49-F238E27FC236}">
                <a16:creationId xmlns:a16="http://schemas.microsoft.com/office/drawing/2014/main" id="{F1F0C13C-6F06-49A2-8465-105151D884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0252" y="961812"/>
            <a:ext cx="6824895" cy="4930987"/>
          </a:xfrm>
          <a:prstGeom prst="rect">
            <a:avLst/>
          </a:prstGeom>
        </p:spPr>
      </p:pic>
      <p:sp>
        <p:nvSpPr>
          <p:cNvPr id="4" name="Zástupný symbol pro zápatí 3">
            <a:extLst>
              <a:ext uri="{FF2B5EF4-FFF2-40B4-BE49-F238E27FC236}">
                <a16:creationId xmlns:a16="http://schemas.microsoft.com/office/drawing/2014/main" id="{476862A1-9595-4B26-859C-E0942A24859A}"/>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3425078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A5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kresba, Perokresba, ilustrace, skica&#10;&#10;Popis byl vytvořen automaticky">
            <a:extLst>
              <a:ext uri="{FF2B5EF4-FFF2-40B4-BE49-F238E27FC236}">
                <a16:creationId xmlns:a16="http://schemas.microsoft.com/office/drawing/2014/main" id="{EC700514-AAB6-7282-93E5-9ED336A161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064185"/>
            <a:ext cx="7188199" cy="4726240"/>
          </a:xfrm>
          <a:prstGeom prst="rect">
            <a:avLst/>
          </a:prstGeom>
        </p:spPr>
      </p:pic>
      <p:sp>
        <p:nvSpPr>
          <p:cNvPr id="4" name="Zástupný symbol pro zápatí 3">
            <a:extLst>
              <a:ext uri="{FF2B5EF4-FFF2-40B4-BE49-F238E27FC236}">
                <a16:creationId xmlns:a16="http://schemas.microsoft.com/office/drawing/2014/main" id="{8A6EFABF-F5A5-06C2-D57A-AECA765A87FC}"/>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2750366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D2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D317136-C15D-4B6B-B9FD-33430779D2D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Kosterní soustava – horní končetina</a:t>
            </a:r>
          </a:p>
        </p:txBody>
      </p:sp>
      <p:pic>
        <p:nvPicPr>
          <p:cNvPr id="6" name="Zástupný symbol pro obsah 5">
            <a:extLst>
              <a:ext uri="{FF2B5EF4-FFF2-40B4-BE49-F238E27FC236}">
                <a16:creationId xmlns:a16="http://schemas.microsoft.com/office/drawing/2014/main" id="{558568AA-C9BA-409A-9763-9A19543679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5650" y="961812"/>
            <a:ext cx="3994099" cy="4930987"/>
          </a:xfrm>
          <a:prstGeom prst="rect">
            <a:avLst/>
          </a:prstGeom>
        </p:spPr>
      </p:pic>
      <p:sp>
        <p:nvSpPr>
          <p:cNvPr id="4" name="Zástupný symbol pro zápatí 3">
            <a:extLst>
              <a:ext uri="{FF2B5EF4-FFF2-40B4-BE49-F238E27FC236}">
                <a16:creationId xmlns:a16="http://schemas.microsoft.com/office/drawing/2014/main" id="{A05783F6-DC40-4031-9803-25AA7FD1ACD8}"/>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3567026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048D375-3862-6CFB-630B-7BD82677783E}"/>
              </a:ext>
            </a:extLst>
          </p:cNvPr>
          <p:cNvSpPr>
            <a:spLocks noGrp="1"/>
          </p:cNvSpPr>
          <p:nvPr>
            <p:ph type="title"/>
          </p:nvPr>
        </p:nvSpPr>
        <p:spPr>
          <a:xfrm>
            <a:off x="635000" y="640823"/>
            <a:ext cx="3418659" cy="5583148"/>
          </a:xfrm>
        </p:spPr>
        <p:txBody>
          <a:bodyPr anchor="ctr">
            <a:normAutofit/>
          </a:bodyPr>
          <a:lstStyle/>
          <a:p>
            <a:r>
              <a:rPr lang="cs-CZ" sz="5400"/>
              <a:t>Lopatka</a:t>
            </a: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symbol pro zápatí 3">
            <a:extLst>
              <a:ext uri="{FF2B5EF4-FFF2-40B4-BE49-F238E27FC236}">
                <a16:creationId xmlns:a16="http://schemas.microsoft.com/office/drawing/2014/main" id="{E1E5EB45-B70B-2B80-ABDD-150E0087BB90}"/>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graphicFrame>
        <p:nvGraphicFramePr>
          <p:cNvPr id="6" name="Zástupný obsah 2">
            <a:extLst>
              <a:ext uri="{FF2B5EF4-FFF2-40B4-BE49-F238E27FC236}">
                <a16:creationId xmlns:a16="http://schemas.microsoft.com/office/drawing/2014/main" id="{54666EA7-08C8-73D1-A8D5-DBD3B8CD5B20}"/>
              </a:ext>
            </a:extLst>
          </p:cNvPr>
          <p:cNvGraphicFramePr>
            <a:graphicFrameLocks noGrp="1"/>
          </p:cNvGraphicFramePr>
          <p:nvPr>
            <p:ph idx="1"/>
            <p:extLst>
              <p:ext uri="{D42A27DB-BD31-4B8C-83A1-F6EECF244321}">
                <p14:modId xmlns:p14="http://schemas.microsoft.com/office/powerpoint/2010/main" val="209806892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314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9190A70-455E-0C86-A9B3-F26E92F6991F}"/>
              </a:ext>
            </a:extLst>
          </p:cNvPr>
          <p:cNvSpPr>
            <a:spLocks noGrp="1"/>
          </p:cNvSpPr>
          <p:nvPr>
            <p:ph type="title"/>
          </p:nvPr>
        </p:nvSpPr>
        <p:spPr>
          <a:xfrm>
            <a:off x="635000" y="640823"/>
            <a:ext cx="3418659" cy="5583148"/>
          </a:xfrm>
        </p:spPr>
        <p:txBody>
          <a:bodyPr anchor="ctr">
            <a:normAutofit/>
          </a:bodyPr>
          <a:lstStyle/>
          <a:p>
            <a:r>
              <a:rPr lang="cs-CZ" sz="5400"/>
              <a:t>Pohyby lopatky</a:t>
            </a: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ástupný symbol pro zápatí 3">
            <a:extLst>
              <a:ext uri="{FF2B5EF4-FFF2-40B4-BE49-F238E27FC236}">
                <a16:creationId xmlns:a16="http://schemas.microsoft.com/office/drawing/2014/main" id="{05F058F8-5085-3EB2-0025-BF3F9956D48F}"/>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graphicFrame>
        <p:nvGraphicFramePr>
          <p:cNvPr id="6" name="Zástupný obsah 2">
            <a:extLst>
              <a:ext uri="{FF2B5EF4-FFF2-40B4-BE49-F238E27FC236}">
                <a16:creationId xmlns:a16="http://schemas.microsoft.com/office/drawing/2014/main" id="{4417CAFF-74E0-3B27-B840-89E8AABFBA6A}"/>
              </a:ext>
            </a:extLst>
          </p:cNvPr>
          <p:cNvGraphicFramePr>
            <a:graphicFrameLocks noGrp="1"/>
          </p:cNvGraphicFramePr>
          <p:nvPr>
            <p:ph idx="1"/>
            <p:extLst>
              <p:ext uri="{D42A27DB-BD31-4B8C-83A1-F6EECF244321}">
                <p14:modId xmlns:p14="http://schemas.microsoft.com/office/powerpoint/2010/main" val="203497350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2162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025" name="Rectangle 8602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7F009F4-6F4A-9F15-3FB7-B9D737FFA063}"/>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dirty="0" err="1">
                <a:solidFill>
                  <a:schemeClr val="tx1"/>
                </a:solidFill>
                <a:latin typeface="+mj-lt"/>
                <a:ea typeface="+mj-ea"/>
                <a:cs typeface="+mj-cs"/>
              </a:rPr>
              <a:t>Elevace</a:t>
            </a:r>
            <a:r>
              <a:rPr lang="cs-CZ" sz="6600" kern="1200" dirty="0">
                <a:solidFill>
                  <a:schemeClr val="tx1"/>
                </a:solidFill>
                <a:latin typeface="+mj-lt"/>
                <a:ea typeface="+mj-ea"/>
                <a:cs typeface="+mj-cs"/>
              </a:rPr>
              <a:t> - zvednutí</a:t>
            </a:r>
            <a:endParaRPr lang="en-US" sz="6600" kern="1200" dirty="0">
              <a:solidFill>
                <a:schemeClr val="tx1"/>
              </a:solidFill>
              <a:latin typeface="+mj-lt"/>
              <a:ea typeface="+mj-ea"/>
              <a:cs typeface="+mj-cs"/>
            </a:endParaRPr>
          </a:p>
        </p:txBody>
      </p:sp>
      <p:sp>
        <p:nvSpPr>
          <p:cNvPr id="8602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020" name="Picture 2" descr="skenovat0024">
            <a:extLst>
              <a:ext uri="{FF2B5EF4-FFF2-40B4-BE49-F238E27FC236}">
                <a16:creationId xmlns:a16="http://schemas.microsoft.com/office/drawing/2014/main" id="{BB41672A-7B6F-2F1D-3066-4966F00C3A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69193" y="640080"/>
            <a:ext cx="4384821" cy="55504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7A60D32A-74EB-ED06-8DBB-79AE3B799BB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1276055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A3FBC1-A9A8-C371-A2C8-B88A600C2A2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36CADB6-C697-65A7-E04D-750438E64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343A3D-0945-01DF-4041-FED4A1992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Anatomické směry">
            <a:extLst>
              <a:ext uri="{FF2B5EF4-FFF2-40B4-BE49-F238E27FC236}">
                <a16:creationId xmlns:a16="http://schemas.microsoft.com/office/drawing/2014/main" id="{E2D4DC1A-1332-48FE-9653-6E992B008C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449451" y="446736"/>
            <a:ext cx="3680344" cy="57730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2032BEE7-2451-191D-5D39-EF3AA60A8B18}"/>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pic>
        <p:nvPicPr>
          <p:cNvPr id="14340" name="Picture 2" descr="Výsledek obrázku pro anatomické sm&amp;ecaron;ry">
            <a:extLst>
              <a:ext uri="{FF2B5EF4-FFF2-40B4-BE49-F238E27FC236}">
                <a16:creationId xmlns:a16="http://schemas.microsoft.com/office/drawing/2014/main" id="{9DA7DFE2-8FF1-8471-F6F0-1A4214D96E4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51350" y="323531"/>
            <a:ext cx="8025995" cy="60194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260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047" name="Rectangle 8704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8B06C85-BCCB-C58C-CF5C-7989372A5B6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dirty="0" err="1">
                <a:solidFill>
                  <a:schemeClr val="tx1"/>
                </a:solidFill>
                <a:latin typeface="+mj-lt"/>
                <a:ea typeface="+mj-ea"/>
                <a:cs typeface="+mj-cs"/>
              </a:rPr>
              <a:t>Deprese</a:t>
            </a:r>
            <a:r>
              <a:rPr lang="en-US" sz="6600" kern="1200" dirty="0">
                <a:solidFill>
                  <a:schemeClr val="tx1"/>
                </a:solidFill>
                <a:latin typeface="+mj-lt"/>
                <a:ea typeface="+mj-ea"/>
                <a:cs typeface="+mj-cs"/>
              </a:rPr>
              <a:t> - </a:t>
            </a:r>
            <a:r>
              <a:rPr lang="en-US" sz="6600" kern="1200" dirty="0" err="1">
                <a:solidFill>
                  <a:schemeClr val="tx1"/>
                </a:solidFill>
                <a:latin typeface="+mj-lt"/>
                <a:ea typeface="+mj-ea"/>
                <a:cs typeface="+mj-cs"/>
              </a:rPr>
              <a:t>pokles</a:t>
            </a:r>
            <a:endParaRPr lang="en-US" sz="6600" kern="1200" dirty="0">
              <a:solidFill>
                <a:schemeClr val="tx1"/>
              </a:solidFill>
              <a:latin typeface="+mj-lt"/>
              <a:ea typeface="+mj-ea"/>
              <a:cs typeface="+mj-cs"/>
            </a:endParaRPr>
          </a:p>
        </p:txBody>
      </p:sp>
      <p:sp>
        <p:nvSpPr>
          <p:cNvPr id="8704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042" name="Picture 2" descr="skenovat0025">
            <a:extLst>
              <a:ext uri="{FF2B5EF4-FFF2-40B4-BE49-F238E27FC236}">
                <a16:creationId xmlns:a16="http://schemas.microsoft.com/office/drawing/2014/main" id="{0572DEA2-B8B2-0BDF-F3F8-11A48F47B2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54296" y="1241881"/>
            <a:ext cx="7214616" cy="43468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F921E6C2-20EE-4242-09D6-27B9D03156B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2288064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073" name="Rectangle 8807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6456AD1-99FF-2035-91D8-AE301226D94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Protrakce - odtažení</a:t>
            </a:r>
          </a:p>
        </p:txBody>
      </p:sp>
      <p:sp>
        <p:nvSpPr>
          <p:cNvPr id="8807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068" name="Picture 2" descr="skenovat0026">
            <a:extLst>
              <a:ext uri="{FF2B5EF4-FFF2-40B4-BE49-F238E27FC236}">
                <a16:creationId xmlns:a16="http://schemas.microsoft.com/office/drawing/2014/main" id="{AE8753C5-7B24-4FA3-6813-96E3CD4F3B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54296" y="836059"/>
            <a:ext cx="7214616" cy="5158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AD76A230-55FD-A8E6-B3E7-8A2702A34C7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1755417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097" name="Rectangle 8909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18B9010-9DA5-E62A-27F3-95EF25EC7354}"/>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Retrakce - přitažení</a:t>
            </a:r>
          </a:p>
        </p:txBody>
      </p:sp>
      <p:sp>
        <p:nvSpPr>
          <p:cNvPr id="8909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092" name="Picture 2" descr="skenovat0027">
            <a:extLst>
              <a:ext uri="{FF2B5EF4-FFF2-40B4-BE49-F238E27FC236}">
                <a16:creationId xmlns:a16="http://schemas.microsoft.com/office/drawing/2014/main" id="{0132DC15-89C5-963A-0115-BCC9A425D1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54296" y="1755923"/>
            <a:ext cx="7214616" cy="33187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DF904ECC-DE9E-251A-09E7-C0B753F7B0E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2298230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119" name="Rectangle 9011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ADEF93F-25A3-4337-45FE-B862619BC25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Anteverze – zevní rotace</a:t>
            </a:r>
          </a:p>
        </p:txBody>
      </p:sp>
      <p:sp>
        <p:nvSpPr>
          <p:cNvPr id="901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114" name="Picture 2" descr="skenovat0028">
            <a:extLst>
              <a:ext uri="{FF2B5EF4-FFF2-40B4-BE49-F238E27FC236}">
                <a16:creationId xmlns:a16="http://schemas.microsoft.com/office/drawing/2014/main" id="{E86B576B-D829-58A9-7203-969AE20791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54296" y="727839"/>
            <a:ext cx="7214616" cy="53748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53190768-14CC-6A70-86A0-F292522F5C3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1309760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1140" name="Picture 6" descr="m. levator scapule. m. rhomboideus minor. m. rhomboideus major.">
            <a:extLst>
              <a:ext uri="{FF2B5EF4-FFF2-40B4-BE49-F238E27FC236}">
                <a16:creationId xmlns:a16="http://schemas.microsoft.com/office/drawing/2014/main" id="{67B40D1E-7D20-E7F4-B2B9-73734A11D6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81955" y="643466"/>
            <a:ext cx="7428089"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85A8B3DC-30B5-72E9-ED7C-91C259CDA80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3251111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4" name="Rectangle 4097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6" name="Rectangle 4097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D7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5C31629-F6BE-F771-0E8B-1C54991E00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Rotátorová manžeta</a:t>
            </a:r>
            <a:endParaRPr lang="en-US" sz="2600" kern="1200" dirty="0">
              <a:solidFill>
                <a:srgbClr val="FFFFFF"/>
              </a:solidFill>
              <a:latin typeface="+mj-lt"/>
              <a:ea typeface="+mj-ea"/>
              <a:cs typeface="+mj-cs"/>
            </a:endParaRPr>
          </a:p>
        </p:txBody>
      </p:sp>
      <p:pic>
        <p:nvPicPr>
          <p:cNvPr id="40964" name="Picture 7">
            <a:extLst>
              <a:ext uri="{FF2B5EF4-FFF2-40B4-BE49-F238E27FC236}">
                <a16:creationId xmlns:a16="http://schemas.microsoft.com/office/drawing/2014/main" id="{B9207B8F-0918-B779-45CB-7338789E26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p:blipFill>
        <p:spPr bwMode="auto">
          <a:xfrm>
            <a:off x="4501914" y="961812"/>
            <a:ext cx="6261570" cy="4930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DD120817-DB44-0809-B521-71A24D9C97FA}"/>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2892884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Radiologický obrázek kostry">
            <a:extLst>
              <a:ext uri="{FF2B5EF4-FFF2-40B4-BE49-F238E27FC236}">
                <a16:creationId xmlns:a16="http://schemas.microsoft.com/office/drawing/2014/main" id="{FBF0CAF8-F180-3C8C-CE4F-5D27E80D672F}"/>
              </a:ext>
            </a:extLst>
          </p:cNvPr>
          <p:cNvPicPr>
            <a:picLocks noChangeAspect="1"/>
          </p:cNvPicPr>
          <p:nvPr/>
        </p:nvPicPr>
        <p:blipFill rotWithShape="1">
          <a:blip r:embed="rId2"/>
          <a:srcRect l="41112" r="-1" b="-1"/>
          <a:stretch/>
        </p:blipFill>
        <p:spPr>
          <a:xfrm>
            <a:off x="20" y="10"/>
            <a:ext cx="6095980" cy="6857990"/>
          </a:xfrm>
          <a:prstGeom prst="rect">
            <a:avLst/>
          </a:prstGeom>
        </p:spPr>
      </p:pic>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1" name="Rectangle 10">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D382E2D8-93DE-ACB1-A5EC-63F2D095886F}"/>
              </a:ext>
            </a:extLst>
          </p:cNvPr>
          <p:cNvSpPr>
            <a:spLocks noGrp="1"/>
          </p:cNvSpPr>
          <p:nvPr>
            <p:ph idx="1"/>
          </p:nvPr>
        </p:nvSpPr>
        <p:spPr>
          <a:xfrm>
            <a:off x="6823878" y="631596"/>
            <a:ext cx="5016188" cy="5349712"/>
          </a:xfrm>
        </p:spPr>
        <p:txBody>
          <a:bodyPr anchor="t">
            <a:normAutofit/>
          </a:bodyPr>
          <a:lstStyle/>
          <a:p>
            <a:pPr eaLnBrk="1" hangingPunct="1"/>
            <a:r>
              <a:rPr lang="cs-CZ" altLang="cs-CZ" sz="2000" dirty="0"/>
              <a:t>Nejpohyblivější kloub v těle  kulovitého tvaru</a:t>
            </a:r>
          </a:p>
          <a:p>
            <a:pPr eaLnBrk="1" hangingPunct="1"/>
            <a:r>
              <a:rPr lang="cs-CZ" altLang="cs-CZ" sz="2000" dirty="0"/>
              <a:t>Jednoduchý kloub – humerus + </a:t>
            </a:r>
            <a:r>
              <a:rPr lang="cs-CZ" altLang="cs-CZ" sz="2000" dirty="0" err="1"/>
              <a:t>scapula</a:t>
            </a:r>
            <a:endParaRPr lang="cs-CZ" altLang="cs-CZ" sz="2000" dirty="0"/>
          </a:p>
          <a:p>
            <a:pPr eaLnBrk="1" hangingPunct="1"/>
            <a:r>
              <a:rPr lang="cs-CZ" altLang="cs-CZ" sz="2000" dirty="0"/>
              <a:t>Pohyby: </a:t>
            </a:r>
          </a:p>
          <a:p>
            <a:pPr eaLnBrk="1" hangingPunct="1">
              <a:buFont typeface="Wingdings" panose="05000000000000000000" pitchFamily="2" charset="2"/>
              <a:buNone/>
            </a:pPr>
            <a:r>
              <a:rPr lang="cs-CZ" altLang="cs-CZ" sz="2000" dirty="0"/>
              <a:t>   - rotace vnitřní a zevní</a:t>
            </a:r>
          </a:p>
          <a:p>
            <a:pPr eaLnBrk="1" hangingPunct="1">
              <a:buFont typeface="Wingdings" panose="05000000000000000000" pitchFamily="2" charset="2"/>
              <a:buNone/>
            </a:pPr>
            <a:r>
              <a:rPr lang="cs-CZ" altLang="cs-CZ" sz="2000" dirty="0"/>
              <a:t>   - addukce – připažení </a:t>
            </a:r>
          </a:p>
          <a:p>
            <a:pPr eaLnBrk="1" hangingPunct="1">
              <a:buFont typeface="Wingdings" panose="05000000000000000000" pitchFamily="2" charset="2"/>
              <a:buNone/>
            </a:pPr>
            <a:r>
              <a:rPr lang="cs-CZ" altLang="cs-CZ" sz="2000" dirty="0"/>
              <a:t>   - abdukce – upažení</a:t>
            </a:r>
          </a:p>
          <a:p>
            <a:pPr eaLnBrk="1" hangingPunct="1">
              <a:buFont typeface="Wingdings" panose="05000000000000000000" pitchFamily="2" charset="2"/>
              <a:buNone/>
            </a:pPr>
            <a:r>
              <a:rPr lang="cs-CZ" altLang="cs-CZ" sz="2000" dirty="0"/>
              <a:t>   - flexe – předpažení </a:t>
            </a:r>
          </a:p>
          <a:p>
            <a:pPr eaLnBrk="1" hangingPunct="1">
              <a:buFont typeface="Wingdings" panose="05000000000000000000" pitchFamily="2" charset="2"/>
              <a:buNone/>
            </a:pPr>
            <a:r>
              <a:rPr lang="cs-CZ" altLang="cs-CZ" sz="2000" dirty="0"/>
              <a:t>   - extenze – zapažení </a:t>
            </a:r>
          </a:p>
          <a:p>
            <a:pPr eaLnBrk="1" hangingPunct="1">
              <a:buFont typeface="Wingdings" panose="05000000000000000000" pitchFamily="2" charset="2"/>
              <a:buNone/>
            </a:pPr>
            <a:r>
              <a:rPr lang="cs-CZ" altLang="cs-CZ" sz="2000" dirty="0"/>
              <a:t>   - elevace –vzpažení na horizontálu do 180 stupňů</a:t>
            </a:r>
          </a:p>
          <a:p>
            <a:pPr eaLnBrk="1" hangingPunct="1"/>
            <a:r>
              <a:rPr lang="cs-CZ" altLang="cs-CZ" sz="2000" dirty="0"/>
              <a:t>Kloubní pouzdro je volné, a proto může snadno dojít k vykloubení z jamky = LUXACE</a:t>
            </a:r>
          </a:p>
          <a:p>
            <a:endParaRPr lang="cs-CZ" sz="1400" dirty="0"/>
          </a:p>
        </p:txBody>
      </p:sp>
      <p:sp>
        <p:nvSpPr>
          <p:cNvPr id="4" name="Zástupný symbol pro zápatí 3">
            <a:extLst>
              <a:ext uri="{FF2B5EF4-FFF2-40B4-BE49-F238E27FC236}">
                <a16:creationId xmlns:a16="http://schemas.microsoft.com/office/drawing/2014/main" id="{AA7EBAF8-4FDC-2F0D-E222-236771AD89D5}"/>
              </a:ext>
            </a:extLst>
          </p:cNvPr>
          <p:cNvSpPr>
            <a:spLocks noGrp="1"/>
          </p:cNvSpPr>
          <p:nvPr>
            <p:ph type="ftr" sz="quarter" idx="11"/>
          </p:nvPr>
        </p:nvSpPr>
        <p:spPr>
          <a:xfrm>
            <a:off x="6823878" y="6356350"/>
            <a:ext cx="2688611" cy="365125"/>
          </a:xfrm>
        </p:spPr>
        <p:txBody>
          <a:bodyPr>
            <a:normAutofit/>
          </a:bodyPr>
          <a:lstStyle/>
          <a:p>
            <a:pPr algn="l">
              <a:spcAft>
                <a:spcPts val="600"/>
              </a:spcAft>
            </a:pPr>
            <a:r>
              <a:rPr lang="cs-CZ">
                <a:solidFill>
                  <a:schemeClr val="tx1">
                    <a:lumMod val="50000"/>
                    <a:lumOff val="50000"/>
                  </a:schemeClr>
                </a:solidFill>
              </a:rPr>
              <a:t>www.studiolevitas.cz</a:t>
            </a:r>
          </a:p>
        </p:txBody>
      </p:sp>
    </p:spTree>
    <p:extLst>
      <p:ext uri="{BB962C8B-B14F-4D97-AF65-F5344CB8AC3E}">
        <p14:creationId xmlns:p14="http://schemas.microsoft.com/office/powerpoint/2010/main" val="3689924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C4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EEA0501-37C8-29FE-509B-7B23806F359C}"/>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Loketní kloub</a:t>
            </a:r>
          </a:p>
        </p:txBody>
      </p:sp>
      <p:pic>
        <p:nvPicPr>
          <p:cNvPr id="5" name="Content Placeholder 4">
            <a:extLst>
              <a:ext uri="{FF2B5EF4-FFF2-40B4-BE49-F238E27FC236}">
                <a16:creationId xmlns:a16="http://schemas.microsoft.com/office/drawing/2014/main" id="{ABF98D5A-0846-BF8B-3B6D-07243C165E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93262" y="961812"/>
            <a:ext cx="5478874" cy="4930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59104CF9-FCA7-F74A-FAF6-A7A693B334D1}"/>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2890197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adiologický obrázek kostry">
            <a:extLst>
              <a:ext uri="{FF2B5EF4-FFF2-40B4-BE49-F238E27FC236}">
                <a16:creationId xmlns:a16="http://schemas.microsoft.com/office/drawing/2014/main" id="{2599F8A3-3C37-56CE-0CA0-754515073EAA}"/>
              </a:ext>
            </a:extLst>
          </p:cNvPr>
          <p:cNvPicPr>
            <a:picLocks noChangeAspect="1"/>
          </p:cNvPicPr>
          <p:nvPr/>
        </p:nvPicPr>
        <p:blipFill rotWithShape="1">
          <a:blip r:embed="rId2"/>
          <a:srcRect l="41112" r="-1" b="-1"/>
          <a:stretch/>
        </p:blipFill>
        <p:spPr>
          <a:xfrm>
            <a:off x="-1" y="-2"/>
            <a:ext cx="6096001" cy="6858002"/>
          </a:xfrm>
          <a:prstGeom prst="rect">
            <a:avLst/>
          </a:prstGeom>
        </p:spPr>
      </p:pic>
      <p:sp>
        <p:nvSpPr>
          <p:cNvPr id="3" name="Zástupný obsah 2">
            <a:extLst>
              <a:ext uri="{FF2B5EF4-FFF2-40B4-BE49-F238E27FC236}">
                <a16:creationId xmlns:a16="http://schemas.microsoft.com/office/drawing/2014/main" id="{4566B713-C554-87ED-3919-2EAAE9A3B297}"/>
              </a:ext>
            </a:extLst>
          </p:cNvPr>
          <p:cNvSpPr>
            <a:spLocks noGrp="1"/>
          </p:cNvSpPr>
          <p:nvPr>
            <p:ph idx="1"/>
          </p:nvPr>
        </p:nvSpPr>
        <p:spPr>
          <a:xfrm>
            <a:off x="6429080" y="433634"/>
            <a:ext cx="4987333" cy="5786192"/>
          </a:xfrm>
        </p:spPr>
        <p:txBody>
          <a:bodyPr anchor="ctr">
            <a:normAutofit/>
          </a:bodyPr>
          <a:lstStyle/>
          <a:p>
            <a:pPr eaLnBrk="1" hangingPunct="1"/>
            <a:r>
              <a:rPr lang="cs-CZ" altLang="cs-CZ" sz="2000" dirty="0"/>
              <a:t>Kloub složený – humerus, ulna, </a:t>
            </a:r>
            <a:r>
              <a:rPr lang="cs-CZ" altLang="cs-CZ" sz="2000" dirty="0" err="1"/>
              <a:t>radius</a:t>
            </a:r>
            <a:endParaRPr lang="cs-CZ" altLang="cs-CZ" sz="2000" dirty="0"/>
          </a:p>
          <a:p>
            <a:pPr eaLnBrk="1" hangingPunct="1"/>
            <a:r>
              <a:rPr lang="cs-CZ" altLang="cs-CZ" sz="2000" dirty="0"/>
              <a:t>Pohyby:</a:t>
            </a:r>
          </a:p>
          <a:p>
            <a:pPr eaLnBrk="1" hangingPunct="1">
              <a:buFont typeface="Wingdings" panose="05000000000000000000" pitchFamily="2" charset="2"/>
              <a:buNone/>
            </a:pPr>
            <a:r>
              <a:rPr lang="cs-CZ" altLang="cs-CZ" sz="2000" dirty="0"/>
              <a:t>   - flexe – ohnutí</a:t>
            </a:r>
          </a:p>
          <a:p>
            <a:pPr eaLnBrk="1" hangingPunct="1">
              <a:buFont typeface="Wingdings" panose="05000000000000000000" pitchFamily="2" charset="2"/>
              <a:buNone/>
            </a:pPr>
            <a:r>
              <a:rPr lang="cs-CZ" altLang="cs-CZ" sz="2000" dirty="0"/>
              <a:t>   - extenze – natažení                     </a:t>
            </a:r>
          </a:p>
          <a:p>
            <a:pPr eaLnBrk="1" hangingPunct="1">
              <a:buFont typeface="Wingdings" panose="05000000000000000000" pitchFamily="2" charset="2"/>
              <a:buNone/>
            </a:pPr>
            <a:r>
              <a:rPr lang="cs-CZ" altLang="cs-CZ" sz="2000" dirty="0"/>
              <a:t>   - pronace – vtáčení – palec dolů         </a:t>
            </a:r>
          </a:p>
          <a:p>
            <a:pPr eaLnBrk="1" hangingPunct="1">
              <a:buFont typeface="Wingdings" panose="05000000000000000000" pitchFamily="2" charset="2"/>
              <a:buNone/>
            </a:pPr>
            <a:r>
              <a:rPr lang="cs-CZ" altLang="cs-CZ" sz="2000" dirty="0"/>
              <a:t>   - supinace – vytáčení – dlaň nahoru   </a:t>
            </a:r>
          </a:p>
          <a:p>
            <a:pPr eaLnBrk="1" hangingPunct="1">
              <a:buFont typeface="Wingdings" panose="05000000000000000000" pitchFamily="2" charset="2"/>
              <a:buNone/>
            </a:pPr>
            <a:r>
              <a:rPr lang="cs-CZ" altLang="cs-CZ" sz="2000" dirty="0"/>
              <a:t>Tři kloubní spoje:</a:t>
            </a:r>
          </a:p>
          <a:p>
            <a:pPr eaLnBrk="1" hangingPunct="1">
              <a:buFontTx/>
              <a:buChar char="-"/>
            </a:pPr>
            <a:r>
              <a:rPr lang="cs-CZ" altLang="cs-CZ" sz="2000" dirty="0"/>
              <a:t>Kladkový kloub – humerus a ulna</a:t>
            </a:r>
          </a:p>
          <a:p>
            <a:pPr eaLnBrk="1" hangingPunct="1">
              <a:buFontTx/>
              <a:buChar char="-"/>
            </a:pPr>
            <a:r>
              <a:rPr lang="cs-CZ" altLang="cs-CZ" sz="2000" dirty="0"/>
              <a:t>Kulový kloub – humerus a </a:t>
            </a:r>
            <a:r>
              <a:rPr lang="cs-CZ" altLang="cs-CZ" sz="2000" dirty="0" err="1"/>
              <a:t>radius</a:t>
            </a:r>
            <a:endParaRPr lang="cs-CZ" altLang="cs-CZ" sz="2000" dirty="0"/>
          </a:p>
          <a:p>
            <a:pPr eaLnBrk="1" hangingPunct="1">
              <a:buFontTx/>
              <a:buChar char="-"/>
            </a:pPr>
            <a:r>
              <a:rPr lang="cs-CZ" altLang="cs-CZ" sz="2000" dirty="0"/>
              <a:t>Kolový kloub – </a:t>
            </a:r>
            <a:r>
              <a:rPr lang="cs-CZ" altLang="cs-CZ" sz="2000" dirty="0" err="1"/>
              <a:t>radius</a:t>
            </a:r>
            <a:r>
              <a:rPr lang="cs-CZ" altLang="cs-CZ" sz="2000" dirty="0"/>
              <a:t> a ulna</a:t>
            </a:r>
          </a:p>
          <a:p>
            <a:pPr eaLnBrk="1" hangingPunct="1">
              <a:buFontTx/>
              <a:buChar char="-"/>
            </a:pPr>
            <a:r>
              <a:rPr lang="cs-CZ" altLang="cs-CZ" sz="2000" dirty="0"/>
              <a:t>Mezi ulnou a radiem je mezikostní membrána – fixuje obě předloketní kosti</a:t>
            </a:r>
          </a:p>
          <a:p>
            <a:endParaRPr lang="cs-CZ" sz="1400" dirty="0"/>
          </a:p>
        </p:txBody>
      </p:sp>
      <p:sp>
        <p:nvSpPr>
          <p:cNvPr id="4" name="Zástupný symbol pro zápatí 3">
            <a:extLst>
              <a:ext uri="{FF2B5EF4-FFF2-40B4-BE49-F238E27FC236}">
                <a16:creationId xmlns:a16="http://schemas.microsoft.com/office/drawing/2014/main" id="{02209375-4854-54B0-A308-0CF4636470C4}"/>
              </a:ext>
            </a:extLst>
          </p:cNvPr>
          <p:cNvSpPr>
            <a:spLocks noGrp="1"/>
          </p:cNvSpPr>
          <p:nvPr>
            <p:ph type="ftr" sz="quarter" idx="11"/>
          </p:nvPr>
        </p:nvSpPr>
        <p:spPr>
          <a:xfrm>
            <a:off x="6680577" y="6356350"/>
            <a:ext cx="3345625" cy="365125"/>
          </a:xfrm>
        </p:spPr>
        <p:txBody>
          <a:bodyPr>
            <a:normAutofit/>
          </a:bodyPr>
          <a:lstStyle/>
          <a:p>
            <a:pPr algn="l">
              <a:spcAft>
                <a:spcPts val="600"/>
              </a:spcAft>
            </a:pPr>
            <a:r>
              <a:rPr lang="cs-CZ">
                <a:solidFill>
                  <a:schemeClr val="tx1"/>
                </a:solidFill>
              </a:rPr>
              <a:t>www.studiolevitas.cz</a:t>
            </a:r>
          </a:p>
        </p:txBody>
      </p:sp>
    </p:spTree>
    <p:extLst>
      <p:ext uri="{BB962C8B-B14F-4D97-AF65-F5344CB8AC3E}">
        <p14:creationId xmlns:p14="http://schemas.microsoft.com/office/powerpoint/2010/main" val="3826947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2301EE-3E19-15FE-2DAD-0F992D9669A4}"/>
              </a:ext>
            </a:extLst>
          </p:cNvPr>
          <p:cNvSpPr>
            <a:spLocks noGrp="1"/>
          </p:cNvSpPr>
          <p:nvPr>
            <p:ph type="title"/>
          </p:nvPr>
        </p:nvSpPr>
        <p:spPr/>
        <p:txBody>
          <a:bodyPr/>
          <a:lstStyle/>
          <a:p>
            <a:r>
              <a:rPr lang="cs-CZ"/>
              <a:t>Ruka</a:t>
            </a:r>
            <a:endParaRPr lang="cs-CZ" dirty="0"/>
          </a:p>
        </p:txBody>
      </p:sp>
      <p:sp>
        <p:nvSpPr>
          <p:cNvPr id="3" name="Zástupný obsah 2">
            <a:extLst>
              <a:ext uri="{FF2B5EF4-FFF2-40B4-BE49-F238E27FC236}">
                <a16:creationId xmlns:a16="http://schemas.microsoft.com/office/drawing/2014/main" id="{D2F52C8F-4F55-BF0B-3B8F-832C639119B4}"/>
              </a:ext>
            </a:extLst>
          </p:cNvPr>
          <p:cNvSpPr>
            <a:spLocks noGrp="1"/>
          </p:cNvSpPr>
          <p:nvPr>
            <p:ph idx="1"/>
          </p:nvPr>
        </p:nvSpPr>
        <p:spPr/>
        <p:txBody>
          <a:bodyPr/>
          <a:lstStyle/>
          <a:p>
            <a:r>
              <a:rPr lang="cs-CZ" altLang="cs-CZ" sz="2800"/>
              <a:t>Zápěstí – carpus </a:t>
            </a:r>
          </a:p>
          <a:p>
            <a:r>
              <a:rPr lang="cs-CZ" altLang="cs-CZ" sz="2800"/>
              <a:t>Záprstí – metacarpus</a:t>
            </a:r>
          </a:p>
          <a:p>
            <a:r>
              <a:rPr lang="cs-CZ" altLang="cs-CZ" sz="2800"/>
              <a:t>Články prstů – phalanges</a:t>
            </a:r>
          </a:p>
          <a:p>
            <a:endParaRPr lang="cs-CZ" altLang="cs-CZ" sz="2800"/>
          </a:p>
          <a:p>
            <a:endParaRPr lang="cs-CZ" dirty="0"/>
          </a:p>
        </p:txBody>
      </p:sp>
      <p:sp>
        <p:nvSpPr>
          <p:cNvPr id="4" name="Zástupný symbol pro zápatí 3">
            <a:extLst>
              <a:ext uri="{FF2B5EF4-FFF2-40B4-BE49-F238E27FC236}">
                <a16:creationId xmlns:a16="http://schemas.microsoft.com/office/drawing/2014/main" id="{E59742E1-3DE3-A813-F8B2-5E19E961B0DC}"/>
              </a:ext>
            </a:extLst>
          </p:cNvPr>
          <p:cNvSpPr>
            <a:spLocks noGrp="1"/>
          </p:cNvSpPr>
          <p:nvPr>
            <p:ph type="ftr" sz="quarter" idx="11"/>
          </p:nvPr>
        </p:nvSpPr>
        <p:spPr/>
        <p:txBody>
          <a:bodyPr/>
          <a:lstStyle/>
          <a:p>
            <a:r>
              <a:rPr lang="cs-CZ"/>
              <a:t>www.studiolevitas.cz</a:t>
            </a:r>
          </a:p>
        </p:txBody>
      </p:sp>
      <p:pic>
        <p:nvPicPr>
          <p:cNvPr id="46084" name="Picture 2" descr="Model kostí ruky a záp&amp;ecaron;stí">
            <a:extLst>
              <a:ext uri="{FF2B5EF4-FFF2-40B4-BE49-F238E27FC236}">
                <a16:creationId xmlns:a16="http://schemas.microsoft.com/office/drawing/2014/main" id="{E3DA1710-27C2-75A0-2F42-F38C0ABFD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510" y="1825625"/>
            <a:ext cx="5235255" cy="327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896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F3E15-7C88-CEEE-6DD9-AD5521206D3E}"/>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288EB589-D9FD-3E2B-D89E-6511858C8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25E4BC2-38EF-720F-B865-05B3128A7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5254D5B-2EC2-727B-2120-4059C5BD4004}"/>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Anatomické</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názvosloví</a:t>
            </a:r>
            <a:r>
              <a:rPr lang="en-US" sz="2600" kern="1200" dirty="0">
                <a:solidFill>
                  <a:srgbClr val="FFFFFF"/>
                </a:solidFill>
                <a:latin typeface="+mj-lt"/>
                <a:ea typeface="+mj-ea"/>
                <a:cs typeface="+mj-cs"/>
              </a:rPr>
              <a:t> – </a:t>
            </a:r>
            <a:r>
              <a:rPr lang="cs-CZ" sz="2600" kern="1200" dirty="0">
                <a:solidFill>
                  <a:srgbClr val="FFFFFF"/>
                </a:solidFill>
                <a:latin typeface="+mj-lt"/>
                <a:ea typeface="+mj-ea"/>
                <a:cs typeface="+mj-cs"/>
              </a:rPr>
              <a:t>pohyby</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C49C38DD-D4FF-6977-EF00-4002C0642F4E}"/>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pic>
        <p:nvPicPr>
          <p:cNvPr id="7" name="Zástupný symbol pro obsah 5">
            <a:extLst>
              <a:ext uri="{FF2B5EF4-FFF2-40B4-BE49-F238E27FC236}">
                <a16:creationId xmlns:a16="http://schemas.microsoft.com/office/drawing/2014/main" id="{5D896348-3D14-421D-A5B4-E719FB58E9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9945" y="289156"/>
            <a:ext cx="5380437" cy="6001258"/>
          </a:xfrm>
          <a:prstGeom prst="rect">
            <a:avLst/>
          </a:prstGeom>
        </p:spPr>
      </p:pic>
    </p:spTree>
    <p:extLst>
      <p:ext uri="{BB962C8B-B14F-4D97-AF65-F5344CB8AC3E}">
        <p14:creationId xmlns:p14="http://schemas.microsoft.com/office/powerpoint/2010/main" val="4182997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108" name="Picture 8" descr="Výsledek obrázku pro zap&amp;ecaron;stní k&amp;uring;stky">
            <a:extLst>
              <a:ext uri="{FF2B5EF4-FFF2-40B4-BE49-F238E27FC236}">
                <a16:creationId xmlns:a16="http://schemas.microsoft.com/office/drawing/2014/main" id="{0A119E19-7928-8D25-AC9F-43AC3F3372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15368" y="643466"/>
            <a:ext cx="10561264"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888B54BA-8051-E077-5E28-7511994A597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3291930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137" name="Rectangle 48136">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14581C3-8A86-A9E2-08AF-FC2D3536D9AC}"/>
              </a:ext>
            </a:extLst>
          </p:cNvPr>
          <p:cNvSpPr>
            <a:spLocks noGrp="1"/>
          </p:cNvSpPr>
          <p:nvPr>
            <p:ph type="title"/>
          </p:nvPr>
        </p:nvSpPr>
        <p:spPr>
          <a:xfrm>
            <a:off x="838199" y="537883"/>
            <a:ext cx="4783697" cy="1942810"/>
          </a:xfrm>
        </p:spPr>
        <p:txBody>
          <a:bodyPr anchor="b">
            <a:normAutofit/>
          </a:bodyPr>
          <a:lstStyle/>
          <a:p>
            <a:r>
              <a:rPr lang="cs-CZ" altLang="cs-CZ" sz="4000"/>
              <a:t>Vřetenozápěstní kloub – radiokarpální kloub</a:t>
            </a:r>
            <a:endParaRPr lang="cs-CZ" sz="4000"/>
          </a:p>
        </p:txBody>
      </p:sp>
      <p:sp>
        <p:nvSpPr>
          <p:cNvPr id="3" name="Zástupný obsah 2">
            <a:extLst>
              <a:ext uri="{FF2B5EF4-FFF2-40B4-BE49-F238E27FC236}">
                <a16:creationId xmlns:a16="http://schemas.microsoft.com/office/drawing/2014/main" id="{A83551A8-5A8E-AD2E-4F27-B4FD45F84B40}"/>
              </a:ext>
            </a:extLst>
          </p:cNvPr>
          <p:cNvSpPr>
            <a:spLocks noGrp="1"/>
          </p:cNvSpPr>
          <p:nvPr>
            <p:ph idx="1"/>
          </p:nvPr>
        </p:nvSpPr>
        <p:spPr>
          <a:xfrm>
            <a:off x="838199" y="2686323"/>
            <a:ext cx="4783697" cy="3433583"/>
          </a:xfrm>
        </p:spPr>
        <p:txBody>
          <a:bodyPr>
            <a:normAutofit/>
          </a:bodyPr>
          <a:lstStyle/>
          <a:p>
            <a:r>
              <a:rPr lang="cs-CZ" altLang="cs-CZ" sz="2000"/>
              <a:t>složený kloub – vřetení kost a tři kosti první řady zápěstních kostí – člunková, poloměsíčitá a trojhranná kost</a:t>
            </a:r>
          </a:p>
          <a:p>
            <a:endParaRPr lang="cs-CZ" sz="2000"/>
          </a:p>
        </p:txBody>
      </p:sp>
      <p:pic>
        <p:nvPicPr>
          <p:cNvPr id="48132" name="Picture 2" descr="Articulatio manus (Wrist)">
            <a:extLst>
              <a:ext uri="{FF2B5EF4-FFF2-40B4-BE49-F238E27FC236}">
                <a16:creationId xmlns:a16="http://schemas.microsoft.com/office/drawing/2014/main" id="{5EB1D2F0-BC72-9E6A-989E-619E817ECBF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8424" y="646206"/>
            <a:ext cx="5365375" cy="5365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160A37A2-4009-0BC7-55F8-A591D2A7F71F}"/>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534542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5" name="Rectangle 5018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777050A-BCC5-1902-CD27-7072D27D593B}"/>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altLang="cs-CZ" sz="3100" b="1" kern="1200" dirty="0" err="1">
                <a:solidFill>
                  <a:schemeClr val="tx1"/>
                </a:solidFill>
                <a:latin typeface="+mj-lt"/>
                <a:ea typeface="+mj-ea"/>
                <a:cs typeface="+mj-cs"/>
              </a:rPr>
              <a:t>Záprstí</a:t>
            </a:r>
            <a:r>
              <a:rPr lang="en-US" altLang="cs-CZ" sz="3100" b="1" kern="1200" dirty="0">
                <a:solidFill>
                  <a:schemeClr val="tx1"/>
                </a:solidFill>
                <a:latin typeface="+mj-lt"/>
                <a:ea typeface="+mj-ea"/>
                <a:cs typeface="+mj-cs"/>
              </a:rPr>
              <a:t> – metacarpus </a:t>
            </a:r>
            <a:r>
              <a:rPr lang="en-US" altLang="cs-CZ" sz="3100" kern="1200" dirty="0">
                <a:solidFill>
                  <a:schemeClr val="tx1"/>
                </a:solidFill>
                <a:latin typeface="+mj-lt"/>
                <a:ea typeface="+mj-ea"/>
                <a:cs typeface="+mj-cs"/>
              </a:rPr>
              <a:t>– </a:t>
            </a:r>
            <a:r>
              <a:rPr lang="en-US" altLang="cs-CZ" sz="3100" kern="1200" dirty="0" err="1">
                <a:solidFill>
                  <a:schemeClr val="tx1"/>
                </a:solidFill>
                <a:latin typeface="+mj-lt"/>
                <a:ea typeface="+mj-ea"/>
                <a:cs typeface="+mj-cs"/>
              </a:rPr>
              <a:t>jde</a:t>
            </a:r>
            <a:r>
              <a:rPr lang="en-US" altLang="cs-CZ" sz="3100" kern="1200" dirty="0">
                <a:solidFill>
                  <a:schemeClr val="tx1"/>
                </a:solidFill>
                <a:latin typeface="+mj-lt"/>
                <a:ea typeface="+mj-ea"/>
                <a:cs typeface="+mj-cs"/>
              </a:rPr>
              <a:t> o </a:t>
            </a:r>
            <a:r>
              <a:rPr lang="en-US" altLang="cs-CZ" sz="3100" kern="1200" dirty="0" err="1">
                <a:solidFill>
                  <a:schemeClr val="tx1"/>
                </a:solidFill>
                <a:latin typeface="+mj-lt"/>
                <a:ea typeface="+mj-ea"/>
                <a:cs typeface="+mj-cs"/>
              </a:rPr>
              <a:t>pět</a:t>
            </a:r>
            <a:r>
              <a:rPr lang="en-US" altLang="cs-CZ" sz="3100" kern="1200" dirty="0">
                <a:solidFill>
                  <a:schemeClr val="tx1"/>
                </a:solidFill>
                <a:latin typeface="+mj-lt"/>
                <a:ea typeface="+mj-ea"/>
                <a:cs typeface="+mj-cs"/>
              </a:rPr>
              <a:t> </a:t>
            </a:r>
            <a:r>
              <a:rPr lang="en-US" altLang="cs-CZ" sz="3100" kern="1200" dirty="0" err="1">
                <a:solidFill>
                  <a:schemeClr val="tx1"/>
                </a:solidFill>
                <a:latin typeface="+mj-lt"/>
                <a:ea typeface="+mj-ea"/>
                <a:cs typeface="+mj-cs"/>
              </a:rPr>
              <a:t>dlouhých</a:t>
            </a:r>
            <a:r>
              <a:rPr lang="en-US" altLang="cs-CZ" sz="3100" kern="1200" dirty="0">
                <a:solidFill>
                  <a:schemeClr val="tx1"/>
                </a:solidFill>
                <a:latin typeface="+mj-lt"/>
                <a:ea typeface="+mj-ea"/>
                <a:cs typeface="+mj-cs"/>
              </a:rPr>
              <a:t> </a:t>
            </a:r>
            <a:r>
              <a:rPr lang="en-US" altLang="cs-CZ" sz="3100" kern="1200" dirty="0" err="1">
                <a:solidFill>
                  <a:schemeClr val="tx1"/>
                </a:solidFill>
                <a:latin typeface="+mj-lt"/>
                <a:ea typeface="+mj-ea"/>
                <a:cs typeface="+mj-cs"/>
              </a:rPr>
              <a:t>kostí</a:t>
            </a:r>
            <a:br>
              <a:rPr lang="en-US" altLang="cs-CZ" sz="3100" kern="1200" dirty="0">
                <a:solidFill>
                  <a:schemeClr val="tx1"/>
                </a:solidFill>
                <a:latin typeface="+mj-lt"/>
                <a:ea typeface="+mj-ea"/>
                <a:cs typeface="+mj-cs"/>
              </a:rPr>
            </a:br>
            <a:r>
              <a:rPr lang="en-US" altLang="cs-CZ" sz="3100" b="1" kern="1200" dirty="0" err="1">
                <a:solidFill>
                  <a:schemeClr val="tx1"/>
                </a:solidFill>
                <a:latin typeface="+mj-lt"/>
                <a:ea typeface="+mj-ea"/>
                <a:cs typeface="+mj-cs"/>
              </a:rPr>
              <a:t>Články</a:t>
            </a:r>
            <a:r>
              <a:rPr lang="en-US" altLang="cs-CZ" sz="3100" b="1" kern="1200" dirty="0">
                <a:solidFill>
                  <a:schemeClr val="tx1"/>
                </a:solidFill>
                <a:latin typeface="+mj-lt"/>
                <a:ea typeface="+mj-ea"/>
                <a:cs typeface="+mj-cs"/>
              </a:rPr>
              <a:t> </a:t>
            </a:r>
            <a:r>
              <a:rPr lang="en-US" altLang="cs-CZ" sz="3100" b="1" kern="1200" dirty="0" err="1">
                <a:solidFill>
                  <a:schemeClr val="tx1"/>
                </a:solidFill>
                <a:latin typeface="+mj-lt"/>
                <a:ea typeface="+mj-ea"/>
                <a:cs typeface="+mj-cs"/>
              </a:rPr>
              <a:t>prstů</a:t>
            </a:r>
            <a:r>
              <a:rPr lang="en-US" altLang="cs-CZ" sz="3100" b="1" kern="1200" dirty="0">
                <a:solidFill>
                  <a:schemeClr val="tx1"/>
                </a:solidFill>
                <a:latin typeface="+mj-lt"/>
                <a:ea typeface="+mj-ea"/>
                <a:cs typeface="+mj-cs"/>
              </a:rPr>
              <a:t> – phalanges </a:t>
            </a:r>
            <a:r>
              <a:rPr lang="en-US" altLang="cs-CZ" sz="3100" kern="1200" dirty="0">
                <a:solidFill>
                  <a:schemeClr val="tx1"/>
                </a:solidFill>
                <a:latin typeface="+mj-lt"/>
                <a:ea typeface="+mj-ea"/>
                <a:cs typeface="+mj-cs"/>
              </a:rPr>
              <a:t>– </a:t>
            </a:r>
            <a:r>
              <a:rPr lang="en-US" altLang="cs-CZ" sz="3100" kern="1200" dirty="0" err="1">
                <a:solidFill>
                  <a:schemeClr val="tx1"/>
                </a:solidFill>
                <a:latin typeface="+mj-lt"/>
                <a:ea typeface="+mj-ea"/>
                <a:cs typeface="+mj-cs"/>
              </a:rPr>
              <a:t>palec</a:t>
            </a:r>
            <a:r>
              <a:rPr lang="en-US" altLang="cs-CZ" sz="3100" kern="1200" dirty="0">
                <a:solidFill>
                  <a:schemeClr val="tx1"/>
                </a:solidFill>
                <a:latin typeface="+mj-lt"/>
                <a:ea typeface="+mj-ea"/>
                <a:cs typeface="+mj-cs"/>
              </a:rPr>
              <a:t> </a:t>
            </a:r>
            <a:r>
              <a:rPr lang="en-US" altLang="cs-CZ" sz="3100" kern="1200" dirty="0" err="1">
                <a:solidFill>
                  <a:schemeClr val="tx1"/>
                </a:solidFill>
                <a:latin typeface="+mj-lt"/>
                <a:ea typeface="+mj-ea"/>
                <a:cs typeface="+mj-cs"/>
              </a:rPr>
              <a:t>má</a:t>
            </a:r>
            <a:r>
              <a:rPr lang="en-US" altLang="cs-CZ" sz="3100" kern="1200" dirty="0">
                <a:solidFill>
                  <a:schemeClr val="tx1"/>
                </a:solidFill>
                <a:latin typeface="+mj-lt"/>
                <a:ea typeface="+mj-ea"/>
                <a:cs typeface="+mj-cs"/>
              </a:rPr>
              <a:t> </a:t>
            </a:r>
            <a:r>
              <a:rPr lang="en-US" altLang="cs-CZ" sz="3100" kern="1200" dirty="0" err="1">
                <a:solidFill>
                  <a:schemeClr val="tx1"/>
                </a:solidFill>
                <a:latin typeface="+mj-lt"/>
                <a:ea typeface="+mj-ea"/>
                <a:cs typeface="+mj-cs"/>
              </a:rPr>
              <a:t>dva</a:t>
            </a:r>
            <a:r>
              <a:rPr lang="en-US" altLang="cs-CZ" sz="3100" kern="1200" dirty="0">
                <a:solidFill>
                  <a:schemeClr val="tx1"/>
                </a:solidFill>
                <a:latin typeface="+mj-lt"/>
                <a:ea typeface="+mj-ea"/>
                <a:cs typeface="+mj-cs"/>
              </a:rPr>
              <a:t> </a:t>
            </a:r>
            <a:r>
              <a:rPr lang="en-US" altLang="cs-CZ" sz="3100" kern="1200" dirty="0" err="1">
                <a:solidFill>
                  <a:schemeClr val="tx1"/>
                </a:solidFill>
                <a:latin typeface="+mj-lt"/>
                <a:ea typeface="+mj-ea"/>
                <a:cs typeface="+mj-cs"/>
              </a:rPr>
              <a:t>články</a:t>
            </a:r>
            <a:r>
              <a:rPr lang="en-US" altLang="cs-CZ" sz="3100" kern="1200" dirty="0">
                <a:solidFill>
                  <a:schemeClr val="tx1"/>
                </a:solidFill>
                <a:latin typeface="+mj-lt"/>
                <a:ea typeface="+mj-ea"/>
                <a:cs typeface="+mj-cs"/>
              </a:rPr>
              <a:t> </a:t>
            </a:r>
            <a:r>
              <a:rPr lang="en-US" altLang="cs-CZ" sz="3100" kern="1200" dirty="0" err="1">
                <a:solidFill>
                  <a:schemeClr val="tx1"/>
                </a:solidFill>
                <a:latin typeface="+mj-lt"/>
                <a:ea typeface="+mj-ea"/>
                <a:cs typeface="+mj-cs"/>
              </a:rPr>
              <a:t>kostí</a:t>
            </a:r>
            <a:r>
              <a:rPr lang="en-US" altLang="cs-CZ" sz="3100" kern="1200" dirty="0">
                <a:solidFill>
                  <a:schemeClr val="tx1"/>
                </a:solidFill>
                <a:latin typeface="+mj-lt"/>
                <a:ea typeface="+mj-ea"/>
                <a:cs typeface="+mj-cs"/>
              </a:rPr>
              <a:t>, ale </a:t>
            </a:r>
            <a:r>
              <a:rPr lang="en-US" altLang="cs-CZ" sz="3100" kern="1200" dirty="0" err="1">
                <a:solidFill>
                  <a:schemeClr val="tx1"/>
                </a:solidFill>
                <a:latin typeface="+mj-lt"/>
                <a:ea typeface="+mj-ea"/>
                <a:cs typeface="+mj-cs"/>
              </a:rPr>
              <a:t>ostatní</a:t>
            </a:r>
            <a:r>
              <a:rPr lang="en-US" altLang="cs-CZ" sz="3100" kern="1200" dirty="0">
                <a:solidFill>
                  <a:schemeClr val="tx1"/>
                </a:solidFill>
                <a:latin typeface="+mj-lt"/>
                <a:ea typeface="+mj-ea"/>
                <a:cs typeface="+mj-cs"/>
              </a:rPr>
              <a:t> </a:t>
            </a:r>
            <a:r>
              <a:rPr lang="en-US" altLang="cs-CZ" sz="3100" kern="1200" dirty="0" err="1">
                <a:solidFill>
                  <a:schemeClr val="tx1"/>
                </a:solidFill>
                <a:latin typeface="+mj-lt"/>
                <a:ea typeface="+mj-ea"/>
                <a:cs typeface="+mj-cs"/>
              </a:rPr>
              <a:t>mají</a:t>
            </a:r>
            <a:r>
              <a:rPr lang="en-US" altLang="cs-CZ" sz="3100" kern="1200" dirty="0">
                <a:solidFill>
                  <a:schemeClr val="tx1"/>
                </a:solidFill>
                <a:latin typeface="+mj-lt"/>
                <a:ea typeface="+mj-ea"/>
                <a:cs typeface="+mj-cs"/>
              </a:rPr>
              <a:t> 3 </a:t>
            </a:r>
            <a:r>
              <a:rPr lang="en-US" altLang="cs-CZ" sz="3100" kern="1200" dirty="0" err="1">
                <a:solidFill>
                  <a:schemeClr val="tx1"/>
                </a:solidFill>
                <a:latin typeface="+mj-lt"/>
                <a:ea typeface="+mj-ea"/>
                <a:cs typeface="+mj-cs"/>
              </a:rPr>
              <a:t>články</a:t>
            </a:r>
            <a:endParaRPr lang="en-US" sz="3100" kern="1200" dirty="0">
              <a:solidFill>
                <a:schemeClr val="tx1"/>
              </a:solidFill>
              <a:latin typeface="+mj-lt"/>
              <a:ea typeface="+mj-ea"/>
              <a:cs typeface="+mj-cs"/>
            </a:endParaRPr>
          </a:p>
        </p:txBody>
      </p:sp>
      <p:sp>
        <p:nvSpPr>
          <p:cNvPr id="5018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80" name="Picture 4">
            <a:extLst>
              <a:ext uri="{FF2B5EF4-FFF2-40B4-BE49-F238E27FC236}">
                <a16:creationId xmlns:a16="http://schemas.microsoft.com/office/drawing/2014/main" id="{EDEBA7B4-4451-2CB6-3FE7-CE8673D95F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54296" y="1124643"/>
            <a:ext cx="7214616" cy="45812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5874778A-C215-E5F7-09CF-754DFA79892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16845849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A08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5B7C30E-9647-6541-8C17-6E6B4F2854C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Humerus - </a:t>
            </a:r>
            <a:r>
              <a:rPr lang="en-US" sz="2600" kern="1200" dirty="0" err="1">
                <a:solidFill>
                  <a:srgbClr val="FFFFFF"/>
                </a:solidFill>
                <a:latin typeface="+mj-lt"/>
                <a:ea typeface="+mj-ea"/>
                <a:cs typeface="+mj-cs"/>
              </a:rPr>
              <a:t>torze</a:t>
            </a:r>
            <a:endParaRPr lang="en-US" sz="2600" kern="1200" dirty="0">
              <a:solidFill>
                <a:srgbClr val="FFFFFF"/>
              </a:solidFill>
              <a:latin typeface="+mj-lt"/>
              <a:ea typeface="+mj-ea"/>
              <a:cs typeface="+mj-cs"/>
            </a:endParaRPr>
          </a:p>
        </p:txBody>
      </p:sp>
      <p:pic>
        <p:nvPicPr>
          <p:cNvPr id="6" name="Zástupný obsah 5" descr="Obsah obrázku houba&#10;&#10;Popis byl vytvořen automaticky">
            <a:extLst>
              <a:ext uri="{FF2B5EF4-FFF2-40B4-BE49-F238E27FC236}">
                <a16:creationId xmlns:a16="http://schemas.microsoft.com/office/drawing/2014/main" id="{A51291E1-9D6C-487E-5F36-0CDE9FD857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650449"/>
            <a:ext cx="7754186" cy="5175917"/>
          </a:xfrm>
          <a:prstGeom prst="rect">
            <a:avLst/>
          </a:prstGeom>
        </p:spPr>
      </p:pic>
      <p:sp>
        <p:nvSpPr>
          <p:cNvPr id="4" name="Zástupný symbol pro zápatí 3">
            <a:extLst>
              <a:ext uri="{FF2B5EF4-FFF2-40B4-BE49-F238E27FC236}">
                <a16:creationId xmlns:a16="http://schemas.microsoft.com/office/drawing/2014/main" id="{89DB3B1B-07C3-A209-AB48-59DEACFBE66C}"/>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2753069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E6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B16E6C1-3730-C98C-BF61-0FC5C2F68C2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Lopatka</a:t>
            </a:r>
            <a:endParaRPr lang="en-US" sz="2600" kern="1200" dirty="0">
              <a:solidFill>
                <a:srgbClr val="FFFFFF"/>
              </a:solidFill>
              <a:latin typeface="+mj-lt"/>
              <a:ea typeface="+mj-ea"/>
              <a:cs typeface="+mj-cs"/>
            </a:endParaRPr>
          </a:p>
        </p:txBody>
      </p:sp>
      <p:pic>
        <p:nvPicPr>
          <p:cNvPr id="6" name="Zástupný obsah 5">
            <a:extLst>
              <a:ext uri="{FF2B5EF4-FFF2-40B4-BE49-F238E27FC236}">
                <a16:creationId xmlns:a16="http://schemas.microsoft.com/office/drawing/2014/main" id="{960C6513-D084-373B-673F-5BA9F8E5DA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927215"/>
            <a:ext cx="7339553" cy="4899151"/>
          </a:xfrm>
          <a:prstGeom prst="rect">
            <a:avLst/>
          </a:prstGeom>
        </p:spPr>
      </p:pic>
      <p:sp>
        <p:nvSpPr>
          <p:cNvPr id="4" name="Zástupný symbol pro zápatí 3">
            <a:extLst>
              <a:ext uri="{FF2B5EF4-FFF2-40B4-BE49-F238E27FC236}">
                <a16:creationId xmlns:a16="http://schemas.microsoft.com/office/drawing/2014/main" id="{DDE80BE0-89A5-BA54-26A6-F9D4A3B66345}"/>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706402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D9B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ulita, bezobratlý&#10;&#10;Popis byl vytvořen automaticky">
            <a:extLst>
              <a:ext uri="{FF2B5EF4-FFF2-40B4-BE49-F238E27FC236}">
                <a16:creationId xmlns:a16="http://schemas.microsoft.com/office/drawing/2014/main" id="{BB2690BC-2985-29FF-3C39-5E5B071680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8426" y="659878"/>
            <a:ext cx="7542346" cy="5034514"/>
          </a:xfrm>
          <a:prstGeom prst="rect">
            <a:avLst/>
          </a:prstGeom>
        </p:spPr>
      </p:pic>
      <p:sp>
        <p:nvSpPr>
          <p:cNvPr id="4" name="Zástupný symbol pro zápatí 3">
            <a:extLst>
              <a:ext uri="{FF2B5EF4-FFF2-40B4-BE49-F238E27FC236}">
                <a16:creationId xmlns:a16="http://schemas.microsoft.com/office/drawing/2014/main" id="{89967B19-A9E5-3DA3-E1DD-CFFBB39ACD14}"/>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2556540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74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palec, ruka, osoba&#10;&#10;Popis byl vytvořen automaticky">
            <a:extLst>
              <a:ext uri="{FF2B5EF4-FFF2-40B4-BE49-F238E27FC236}">
                <a16:creationId xmlns:a16="http://schemas.microsoft.com/office/drawing/2014/main" id="{DD0AD788-E052-4409-FB77-FC2D182500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028244"/>
            <a:ext cx="7188199" cy="4798122"/>
          </a:xfrm>
          <a:prstGeom prst="rect">
            <a:avLst/>
          </a:prstGeom>
        </p:spPr>
      </p:pic>
      <p:sp>
        <p:nvSpPr>
          <p:cNvPr id="4" name="Zástupný symbol pro zápatí 3">
            <a:extLst>
              <a:ext uri="{FF2B5EF4-FFF2-40B4-BE49-F238E27FC236}">
                <a16:creationId xmlns:a16="http://schemas.microsoft.com/office/drawing/2014/main" id="{8E60F17C-7E2E-6F03-0DDA-4CFE196BA712}"/>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3114869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78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Tanec, balet, umění&#10;&#10;Popis byl vytvořen automaticky">
            <a:extLst>
              <a:ext uri="{FF2B5EF4-FFF2-40B4-BE49-F238E27FC236}">
                <a16:creationId xmlns:a16="http://schemas.microsoft.com/office/drawing/2014/main" id="{125B76AA-99CF-4409-3E0D-4228B4473A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6515" y="650449"/>
            <a:ext cx="8446271" cy="5637884"/>
          </a:xfrm>
          <a:prstGeom prst="rect">
            <a:avLst/>
          </a:prstGeom>
        </p:spPr>
      </p:pic>
      <p:sp>
        <p:nvSpPr>
          <p:cNvPr id="4" name="Zástupný symbol pro zápatí 3">
            <a:extLst>
              <a:ext uri="{FF2B5EF4-FFF2-40B4-BE49-F238E27FC236}">
                <a16:creationId xmlns:a16="http://schemas.microsoft.com/office/drawing/2014/main" id="{F62D3D50-84B9-BB62-25BB-58BF7A792020}"/>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3438236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F6D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61F33E0-0A35-4B88-8171-46D1A157CBC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Kosterní soustava – dolní končetina</a:t>
            </a:r>
          </a:p>
        </p:txBody>
      </p:sp>
      <p:pic>
        <p:nvPicPr>
          <p:cNvPr id="6" name="Zástupný symbol pro obsah 5">
            <a:extLst>
              <a:ext uri="{FF2B5EF4-FFF2-40B4-BE49-F238E27FC236}">
                <a16:creationId xmlns:a16="http://schemas.microsoft.com/office/drawing/2014/main" id="{829A9FF5-ED58-427F-AB1C-5C9B569362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3579" y="961812"/>
            <a:ext cx="3698240" cy="4930987"/>
          </a:xfrm>
          <a:prstGeom prst="rect">
            <a:avLst/>
          </a:prstGeom>
        </p:spPr>
      </p:pic>
      <p:sp>
        <p:nvSpPr>
          <p:cNvPr id="4" name="Zástupný symbol pro zápatí 3">
            <a:extLst>
              <a:ext uri="{FF2B5EF4-FFF2-40B4-BE49-F238E27FC236}">
                <a16:creationId xmlns:a16="http://schemas.microsoft.com/office/drawing/2014/main" id="{CDE419DD-F564-46D6-8F17-E844278C4C79}"/>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736690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4" name="Picture 2" descr="Výsledek obrázku pro kostra dolní kon&amp;ccaron;etiny">
            <a:extLst>
              <a:ext uri="{FF2B5EF4-FFF2-40B4-BE49-F238E27FC236}">
                <a16:creationId xmlns:a16="http://schemas.microsoft.com/office/drawing/2014/main" id="{67616710-6569-DA75-E225-420ED1C236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881501" y="643466"/>
            <a:ext cx="4428998"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DA94F2C8-8D3C-9695-7811-B764E7C20D8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1270773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72" name="Rectangle 6657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74" name="Rectangle 6657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66" name="Picture 10" descr="https://static.wixstatic.com/media/70ec3d_9d7a36667d57467997dae8f6913ba317%7Emv2_d_1200_1600_s_2.jpg/v1/fill/w_202,h_274,al_c,q_80,usm_1.20_1.00_0.01/70ec3d_9d7a36667d57467997dae8f6913ba317%7Emv2_d_1200_1600_s_2.jpg">
            <a:extLst>
              <a:ext uri="{FF2B5EF4-FFF2-40B4-BE49-F238E27FC236}">
                <a16:creationId xmlns:a16="http://schemas.microsoft.com/office/drawing/2014/main" id="{99CF5F42-A9C6-7770-7E5C-A9EE6979253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237257" y="643466"/>
            <a:ext cx="4107136"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6576" name="Straight Connector 6657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6567" name="Picture 12" descr="https://static.wixstatic.com/media/70ec3d_d5134d3662b94b0a9a1c0448f2c449e0%7Emv2_d_1200_1600_s_2.jpg/v1/fill/w_200,h_274,al_c,q_80,usm_1.20_1.00_0.01/70ec3d_d5134d3662b94b0a9a1c0448f2c449e0%7Emv2_d_1200_1600_s_2.jpg">
            <a:extLst>
              <a:ext uri="{FF2B5EF4-FFF2-40B4-BE49-F238E27FC236}">
                <a16:creationId xmlns:a16="http://schemas.microsoft.com/office/drawing/2014/main" id="{918208BF-885E-0480-3FE0-3AFA146F845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67939" y="643467"/>
            <a:ext cx="4066471"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FD255DB7-0235-ABAC-FD32-BF5DAFCDDC4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37664020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19ED40D-B3B3-4763-A410-D8EAE3C5CA39}"/>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Kosterní soustava - pánev</a:t>
            </a:r>
          </a:p>
        </p:txBody>
      </p:sp>
      <p:sp>
        <p:nvSpPr>
          <p:cNvPr id="4" name="Zástupný symbol pro zápatí 3">
            <a:extLst>
              <a:ext uri="{FF2B5EF4-FFF2-40B4-BE49-F238E27FC236}">
                <a16:creationId xmlns:a16="http://schemas.microsoft.com/office/drawing/2014/main" id="{834D174D-3975-4488-BE95-D9F8F0CFC979}"/>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5" name="Zástupný obsah 4">
            <a:extLst>
              <a:ext uri="{FF2B5EF4-FFF2-40B4-BE49-F238E27FC236}">
                <a16:creationId xmlns:a16="http://schemas.microsoft.com/office/drawing/2014/main" id="{79BCA489-90DB-EA6E-0A45-8408550C69F7}"/>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9915754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93" name="Rectangle 9319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3188" name="Picture 2" descr="Související obrázek">
            <a:extLst>
              <a:ext uri="{FF2B5EF4-FFF2-40B4-BE49-F238E27FC236}">
                <a16:creationId xmlns:a16="http://schemas.microsoft.com/office/drawing/2014/main" id="{6F27DB4D-3870-32BE-C957-55DE2DEB22E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636" b="837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C51A5805-17FB-41C3-C798-C2F45550274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www.studiolevitas.cz</a:t>
            </a:r>
          </a:p>
        </p:txBody>
      </p:sp>
    </p:spTree>
    <p:extLst>
      <p:ext uri="{BB962C8B-B14F-4D97-AF65-F5344CB8AC3E}">
        <p14:creationId xmlns:p14="http://schemas.microsoft.com/office/powerpoint/2010/main" val="2348121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DCA2E4F-8A3B-D062-AB26-9F1DDCDE86FB}"/>
              </a:ext>
            </a:extLst>
          </p:cNvPr>
          <p:cNvSpPr>
            <a:spLocks noGrp="1"/>
          </p:cNvSpPr>
          <p:nvPr>
            <p:ph type="title"/>
          </p:nvPr>
        </p:nvSpPr>
        <p:spPr>
          <a:xfrm>
            <a:off x="838200" y="365125"/>
            <a:ext cx="10515600" cy="1325563"/>
          </a:xfrm>
        </p:spPr>
        <p:txBody>
          <a:bodyPr>
            <a:normAutofit/>
          </a:bodyPr>
          <a:lstStyle/>
          <a:p>
            <a:r>
              <a:rPr lang="cs-CZ" sz="5400" dirty="0"/>
              <a:t>Klouby pletence dolní končetiny</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D619B58D-81D0-05CC-8D62-9B2C38F7CF27}"/>
              </a:ext>
            </a:extLst>
          </p:cNvPr>
          <p:cNvSpPr>
            <a:spLocks noGrp="1"/>
          </p:cNvSpPr>
          <p:nvPr>
            <p:ph idx="1"/>
          </p:nvPr>
        </p:nvSpPr>
        <p:spPr>
          <a:xfrm>
            <a:off x="838200" y="1929384"/>
            <a:ext cx="10515600" cy="4251960"/>
          </a:xfrm>
        </p:spPr>
        <p:txBody>
          <a:bodyPr>
            <a:normAutofit/>
          </a:bodyPr>
          <a:lstStyle/>
          <a:p>
            <a:pPr eaLnBrk="1" hangingPunct="1"/>
            <a:r>
              <a:rPr lang="cs-CZ" altLang="cs-CZ" sz="2200"/>
              <a:t>Kloub křížokyčelní – </a:t>
            </a:r>
            <a:r>
              <a:rPr lang="cs-CZ" altLang="cs-CZ" sz="2200" b="1"/>
              <a:t>ARTICULATIO SACROILIACALIS</a:t>
            </a:r>
            <a:endParaRPr lang="cs-CZ" altLang="cs-CZ" sz="2200"/>
          </a:p>
          <a:p>
            <a:pPr eaLnBrk="1" hangingPunct="1"/>
            <a:r>
              <a:rPr lang="cs-CZ" altLang="cs-CZ" sz="2200"/>
              <a:t>Tuhý kloub</a:t>
            </a:r>
          </a:p>
          <a:p>
            <a:pPr eaLnBrk="1" hangingPunct="1"/>
            <a:r>
              <a:rPr lang="cs-CZ" altLang="cs-CZ" sz="2200"/>
              <a:t>Zajišťuje správné postavení pánve k páteři a správný sklon pánve</a:t>
            </a:r>
          </a:p>
          <a:p>
            <a:pPr eaLnBrk="1" hangingPunct="1"/>
            <a:r>
              <a:rPr lang="cs-CZ" altLang="cs-CZ" sz="2200"/>
              <a:t>Spona stydká – </a:t>
            </a:r>
            <a:r>
              <a:rPr lang="cs-CZ" altLang="cs-CZ" sz="2200" b="1"/>
              <a:t>SYMPHYSIS PUBICA</a:t>
            </a:r>
            <a:endParaRPr lang="cs-CZ" altLang="cs-CZ" sz="2200"/>
          </a:p>
          <a:p>
            <a:pPr eaLnBrk="1" hangingPunct="1"/>
            <a:r>
              <a:rPr lang="cs-CZ" altLang="cs-CZ" sz="2200"/>
              <a:t>Chrupavčité spojení stydkých kostí v přední části pánve</a:t>
            </a:r>
          </a:p>
          <a:p>
            <a:pPr eaLnBrk="1" hangingPunct="1"/>
            <a:r>
              <a:rPr lang="cs-CZ" altLang="cs-CZ" sz="2200"/>
              <a:t>Velmi pevné spojení – během těhotenství vlivem hormonů polevuje</a:t>
            </a:r>
          </a:p>
          <a:p>
            <a:pPr eaLnBrk="1" hangingPunct="1"/>
            <a:r>
              <a:rPr lang="cs-CZ" altLang="cs-CZ" sz="2200"/>
              <a:t>Spojení pánevních kostí, křížové a kostrče - pánev</a:t>
            </a:r>
          </a:p>
          <a:p>
            <a:endParaRPr lang="cs-CZ" sz="2200"/>
          </a:p>
        </p:txBody>
      </p:sp>
      <p:sp>
        <p:nvSpPr>
          <p:cNvPr id="4" name="Zástupný symbol pro zápatí 3">
            <a:extLst>
              <a:ext uri="{FF2B5EF4-FFF2-40B4-BE49-F238E27FC236}">
                <a16:creationId xmlns:a16="http://schemas.microsoft.com/office/drawing/2014/main" id="{17B89240-0BEC-2BE2-322F-F98DE6562B24}"/>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2499579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9FEECFB-816D-4D3D-9FEA-A4CB6698702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Kosterní soustava – kyčelní kloub</a:t>
            </a:r>
          </a:p>
        </p:txBody>
      </p:sp>
      <p:pic>
        <p:nvPicPr>
          <p:cNvPr id="6" name="Zástupný symbol pro obsah 5" descr="Obsah obrázku rentgenový snímek, Zobrazovací metoda v lékařství, radiologie, radiografie&#10;&#10;Popis byl vytvořen automaticky">
            <a:extLst>
              <a:ext uri="{FF2B5EF4-FFF2-40B4-BE49-F238E27FC236}">
                <a16:creationId xmlns:a16="http://schemas.microsoft.com/office/drawing/2014/main" id="{D3533D64-AA87-4BFF-83D9-7AB7783515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100126"/>
            <a:ext cx="7188199" cy="4654358"/>
          </a:xfrm>
          <a:prstGeom prst="rect">
            <a:avLst/>
          </a:prstGeom>
        </p:spPr>
      </p:pic>
      <p:sp>
        <p:nvSpPr>
          <p:cNvPr id="4" name="Zástupný symbol pro zápatí 3">
            <a:extLst>
              <a:ext uri="{FF2B5EF4-FFF2-40B4-BE49-F238E27FC236}">
                <a16:creationId xmlns:a16="http://schemas.microsoft.com/office/drawing/2014/main" id="{B6D76BC5-682C-477F-8016-3F7E6B523F5B}"/>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23587228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Radiologický obrázek kostry">
            <a:extLst>
              <a:ext uri="{FF2B5EF4-FFF2-40B4-BE49-F238E27FC236}">
                <a16:creationId xmlns:a16="http://schemas.microsoft.com/office/drawing/2014/main" id="{D843133D-7394-BC41-3FAD-8ECF9445A145}"/>
              </a:ext>
            </a:extLst>
          </p:cNvPr>
          <p:cNvPicPr>
            <a:picLocks noChangeAspect="1"/>
          </p:cNvPicPr>
          <p:nvPr/>
        </p:nvPicPr>
        <p:blipFill rotWithShape="1">
          <a:blip r:embed="rId2"/>
          <a:srcRect l="47737" r="-1" b="-1"/>
          <a:stretch/>
        </p:blipFill>
        <p:spPr>
          <a:xfrm>
            <a:off x="-1" y="-2"/>
            <a:ext cx="5410198" cy="6858002"/>
          </a:xfrm>
          <a:prstGeom prst="rect">
            <a:avLst/>
          </a:prstGeom>
        </p:spPr>
      </p:pic>
      <p:sp useBgFill="1">
        <p:nvSpPr>
          <p:cNvPr id="31" name="Rectangle 3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0900ED6-8C1D-54E4-9527-7C009A8858AB}"/>
              </a:ext>
            </a:extLst>
          </p:cNvPr>
          <p:cNvSpPr>
            <a:spLocks noGrp="1"/>
          </p:cNvSpPr>
          <p:nvPr>
            <p:ph type="title"/>
          </p:nvPr>
        </p:nvSpPr>
        <p:spPr>
          <a:xfrm>
            <a:off x="6115317" y="405685"/>
            <a:ext cx="5464968" cy="1559301"/>
          </a:xfrm>
        </p:spPr>
        <p:txBody>
          <a:bodyPr>
            <a:normAutofit/>
          </a:bodyPr>
          <a:lstStyle/>
          <a:p>
            <a:r>
              <a:rPr lang="cs-CZ" sz="4000"/>
              <a:t>Kyčelní kloub</a:t>
            </a:r>
          </a:p>
        </p:txBody>
      </p:sp>
      <p:sp>
        <p:nvSpPr>
          <p:cNvPr id="3" name="Zástupný obsah 2">
            <a:extLst>
              <a:ext uri="{FF2B5EF4-FFF2-40B4-BE49-F238E27FC236}">
                <a16:creationId xmlns:a16="http://schemas.microsoft.com/office/drawing/2014/main" id="{EF8F7DB6-4C84-60D7-4A72-54E458A4E427}"/>
              </a:ext>
            </a:extLst>
          </p:cNvPr>
          <p:cNvSpPr>
            <a:spLocks noGrp="1"/>
          </p:cNvSpPr>
          <p:nvPr>
            <p:ph idx="1"/>
          </p:nvPr>
        </p:nvSpPr>
        <p:spPr>
          <a:xfrm>
            <a:off x="6115317" y="2743200"/>
            <a:ext cx="5247340" cy="3496878"/>
          </a:xfrm>
        </p:spPr>
        <p:txBody>
          <a:bodyPr anchor="ctr">
            <a:normAutofit/>
          </a:bodyPr>
          <a:lstStyle/>
          <a:p>
            <a:pPr eaLnBrk="1" hangingPunct="1"/>
            <a:r>
              <a:rPr lang="cs-CZ" altLang="cs-CZ" sz="2000" dirty="0"/>
              <a:t>Jednoduchý kloub – hlavice femuru a acetabulum kosti kyčelní – kulovitý kloub</a:t>
            </a:r>
          </a:p>
          <a:p>
            <a:pPr eaLnBrk="1" hangingPunct="1"/>
            <a:r>
              <a:rPr lang="cs-CZ" altLang="cs-CZ" sz="2000" dirty="0"/>
              <a:t>Fixace pevným kloubním pouzdrem</a:t>
            </a:r>
          </a:p>
          <a:p>
            <a:pPr eaLnBrk="1" hangingPunct="1"/>
            <a:r>
              <a:rPr lang="cs-CZ" altLang="cs-CZ" sz="2000" dirty="0"/>
              <a:t>Pohyby:</a:t>
            </a:r>
          </a:p>
          <a:p>
            <a:pPr eaLnBrk="1" hangingPunct="1">
              <a:buFont typeface="Wingdings" panose="05000000000000000000" pitchFamily="2" charset="2"/>
              <a:buNone/>
            </a:pPr>
            <a:r>
              <a:rPr lang="cs-CZ" altLang="cs-CZ" sz="2000" b="1" dirty="0"/>
              <a:t>   </a:t>
            </a:r>
            <a:r>
              <a:rPr lang="cs-CZ" altLang="cs-CZ" sz="2000" dirty="0"/>
              <a:t>- flexe a extenze</a:t>
            </a:r>
          </a:p>
          <a:p>
            <a:pPr eaLnBrk="1" hangingPunct="1">
              <a:buFont typeface="Wingdings" panose="05000000000000000000" pitchFamily="2" charset="2"/>
              <a:buNone/>
            </a:pPr>
            <a:r>
              <a:rPr lang="cs-CZ" altLang="cs-CZ" sz="2000" dirty="0"/>
              <a:t>   - abdukce a addukce</a:t>
            </a:r>
          </a:p>
          <a:p>
            <a:pPr eaLnBrk="1" hangingPunct="1">
              <a:buFont typeface="Wingdings" panose="05000000000000000000" pitchFamily="2" charset="2"/>
              <a:buNone/>
            </a:pPr>
            <a:r>
              <a:rPr lang="cs-CZ" altLang="cs-CZ" sz="2000" dirty="0"/>
              <a:t>   - rotace</a:t>
            </a:r>
          </a:p>
          <a:p>
            <a:pPr eaLnBrk="1" hangingPunct="1">
              <a:buFont typeface="Wingdings" panose="05000000000000000000" pitchFamily="2" charset="2"/>
              <a:buNone/>
            </a:pPr>
            <a:r>
              <a:rPr lang="cs-CZ" altLang="cs-CZ" sz="2000" dirty="0"/>
              <a:t>   - cirkumdukce</a:t>
            </a:r>
          </a:p>
          <a:p>
            <a:endParaRPr lang="cs-CZ" sz="2000" dirty="0"/>
          </a:p>
        </p:txBody>
      </p:sp>
      <p:sp>
        <p:nvSpPr>
          <p:cNvPr id="4" name="Zástupný symbol pro zápatí 3">
            <a:extLst>
              <a:ext uri="{FF2B5EF4-FFF2-40B4-BE49-F238E27FC236}">
                <a16:creationId xmlns:a16="http://schemas.microsoft.com/office/drawing/2014/main" id="{96087DE1-2741-7DB1-16DB-BEC2C96BF59B}"/>
              </a:ext>
            </a:extLst>
          </p:cNvPr>
          <p:cNvSpPr>
            <a:spLocks noGrp="1"/>
          </p:cNvSpPr>
          <p:nvPr>
            <p:ph type="ftr" sz="quarter" idx="11"/>
          </p:nvPr>
        </p:nvSpPr>
        <p:spPr>
          <a:xfrm>
            <a:off x="6005024" y="6356350"/>
            <a:ext cx="4323832" cy="365125"/>
          </a:xfrm>
        </p:spPr>
        <p:txBody>
          <a:bodyPr>
            <a:normAutofit/>
          </a:bodyPr>
          <a:lstStyle/>
          <a:p>
            <a:pPr algn="l">
              <a:spcAft>
                <a:spcPts val="600"/>
              </a:spcAft>
            </a:pPr>
            <a:r>
              <a:rPr lang="cs-CZ">
                <a:solidFill>
                  <a:schemeClr val="tx1"/>
                </a:solidFill>
              </a:rPr>
              <a:t>www.studiolevitas.cz</a:t>
            </a:r>
          </a:p>
        </p:txBody>
      </p:sp>
    </p:spTree>
    <p:extLst>
      <p:ext uri="{BB962C8B-B14F-4D97-AF65-F5344CB8AC3E}">
        <p14:creationId xmlns:p14="http://schemas.microsoft.com/office/powerpoint/2010/main" val="38888274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65" name="Rectangle 96264">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67" name="Rectangle 96266">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74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7C92385-DEE5-0114-582D-AE86DAABF41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Stehenní kost</a:t>
            </a:r>
          </a:p>
        </p:txBody>
      </p:sp>
      <p:pic>
        <p:nvPicPr>
          <p:cNvPr id="96260" name="Picture 2" descr="Výsledek obrázku pro femur">
            <a:extLst>
              <a:ext uri="{FF2B5EF4-FFF2-40B4-BE49-F238E27FC236}">
                <a16:creationId xmlns:a16="http://schemas.microsoft.com/office/drawing/2014/main" id="{4E732786-C614-F47F-81F9-55D30B9FFF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18764" y="0"/>
            <a:ext cx="5220403" cy="6366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9E539DF2-36B7-4BA7-5CB1-DD11922BA0A2}"/>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40142131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74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69381E0-CA32-7720-95CA-421BF0FAEBA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Femury – různé úhly krčků stehenní kosti</a:t>
            </a:r>
          </a:p>
        </p:txBody>
      </p:sp>
      <p:pic>
        <p:nvPicPr>
          <p:cNvPr id="6" name="Zástupný obsah 5">
            <a:extLst>
              <a:ext uri="{FF2B5EF4-FFF2-40B4-BE49-F238E27FC236}">
                <a16:creationId xmlns:a16="http://schemas.microsoft.com/office/drawing/2014/main" id="{F7D37F3E-6C36-5028-AF75-77938FAC1A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028244"/>
            <a:ext cx="7188199" cy="4798122"/>
          </a:xfrm>
          <a:prstGeom prst="rect">
            <a:avLst/>
          </a:prstGeom>
        </p:spPr>
      </p:pic>
      <p:sp>
        <p:nvSpPr>
          <p:cNvPr id="4" name="Zástupný symbol pro zápatí 3">
            <a:extLst>
              <a:ext uri="{FF2B5EF4-FFF2-40B4-BE49-F238E27FC236}">
                <a16:creationId xmlns:a16="http://schemas.microsoft.com/office/drawing/2014/main" id="{E936701F-5421-33E4-897E-154B25F55885}"/>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32756590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345EAA2-2EA2-98DD-A057-1A773634997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Femur – různé délky krčků stehenní kosti</a:t>
            </a:r>
          </a:p>
        </p:txBody>
      </p:sp>
      <p:pic>
        <p:nvPicPr>
          <p:cNvPr id="6" name="Zástupný obsah 5" descr="Obsah obrázku nářadí&#10;&#10;Popis byl vytvořen automaticky">
            <a:extLst>
              <a:ext uri="{FF2B5EF4-FFF2-40B4-BE49-F238E27FC236}">
                <a16:creationId xmlns:a16="http://schemas.microsoft.com/office/drawing/2014/main" id="{82FD19C4-77D9-821B-F0E9-E20EF911ED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028244"/>
            <a:ext cx="7188199" cy="4798122"/>
          </a:xfrm>
          <a:prstGeom prst="rect">
            <a:avLst/>
          </a:prstGeom>
        </p:spPr>
      </p:pic>
      <p:sp>
        <p:nvSpPr>
          <p:cNvPr id="4" name="Zástupný symbol pro zápatí 3">
            <a:extLst>
              <a:ext uri="{FF2B5EF4-FFF2-40B4-BE49-F238E27FC236}">
                <a16:creationId xmlns:a16="http://schemas.microsoft.com/office/drawing/2014/main" id="{78351022-EDBB-7914-5014-3ECD3479C400}"/>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1132258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B4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ECB7AC8-9A84-8CA4-91FA-67536807D75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Femur - </a:t>
            </a:r>
            <a:r>
              <a:rPr lang="en-US" sz="2600" kern="1200" dirty="0" err="1">
                <a:solidFill>
                  <a:srgbClr val="FFFFFF"/>
                </a:solidFill>
                <a:latin typeface="+mj-lt"/>
                <a:ea typeface="+mj-ea"/>
                <a:cs typeface="+mj-cs"/>
              </a:rPr>
              <a:t>torze</a:t>
            </a:r>
            <a:endParaRPr lang="en-US" sz="2600" kern="1200" dirty="0">
              <a:solidFill>
                <a:srgbClr val="FFFFFF"/>
              </a:solidFill>
              <a:latin typeface="+mj-lt"/>
              <a:ea typeface="+mj-ea"/>
              <a:cs typeface="+mj-cs"/>
            </a:endParaRPr>
          </a:p>
        </p:txBody>
      </p:sp>
      <p:pic>
        <p:nvPicPr>
          <p:cNvPr id="6" name="Zástupný obsah 5" descr="Obsah obrázku typografie, design&#10;&#10;Popis byl vytvořen automaticky">
            <a:extLst>
              <a:ext uri="{FF2B5EF4-FFF2-40B4-BE49-F238E27FC236}">
                <a16:creationId xmlns:a16="http://schemas.microsoft.com/office/drawing/2014/main" id="{AAD02A68-01F1-080E-87F7-E9ABF095FF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028244"/>
            <a:ext cx="7188199" cy="4798122"/>
          </a:xfrm>
          <a:prstGeom prst="rect">
            <a:avLst/>
          </a:prstGeom>
        </p:spPr>
      </p:pic>
      <p:sp>
        <p:nvSpPr>
          <p:cNvPr id="4" name="Zástupný symbol pro zápatí 3">
            <a:extLst>
              <a:ext uri="{FF2B5EF4-FFF2-40B4-BE49-F238E27FC236}">
                <a16:creationId xmlns:a16="http://schemas.microsoft.com/office/drawing/2014/main" id="{70DE8216-452B-FB3F-C04C-EECDA7D808EC}"/>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11769541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7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noc&#10;&#10;Popis byl vytvořen automaticky se střední mírou spolehlivosti">
            <a:extLst>
              <a:ext uri="{FF2B5EF4-FFF2-40B4-BE49-F238E27FC236}">
                <a16:creationId xmlns:a16="http://schemas.microsoft.com/office/drawing/2014/main" id="{BE6897BA-A3A0-BA88-08C0-4013B48D9E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786" y="113226"/>
            <a:ext cx="9352997" cy="6243124"/>
          </a:xfrm>
          <a:prstGeom prst="rect">
            <a:avLst/>
          </a:prstGeom>
        </p:spPr>
      </p:pic>
      <p:sp>
        <p:nvSpPr>
          <p:cNvPr id="4" name="Zástupný symbol pro zápatí 3">
            <a:extLst>
              <a:ext uri="{FF2B5EF4-FFF2-40B4-BE49-F238E27FC236}">
                <a16:creationId xmlns:a16="http://schemas.microsoft.com/office/drawing/2014/main" id="{96F55CDE-7061-A2A9-BEF0-1372CC4FA491}"/>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3612545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37579-073A-B546-1E4F-B8C8484CF247}"/>
              </a:ext>
            </a:extLst>
          </p:cNvPr>
          <p:cNvSpPr>
            <a:spLocks noGrp="1"/>
          </p:cNvSpPr>
          <p:nvPr>
            <p:ph type="title"/>
          </p:nvPr>
        </p:nvSpPr>
        <p:spPr/>
        <p:txBody>
          <a:bodyPr/>
          <a:lstStyle/>
          <a:p>
            <a:endParaRPr lang="cs-CZ"/>
          </a:p>
        </p:txBody>
      </p:sp>
      <p:pic>
        <p:nvPicPr>
          <p:cNvPr id="6" name="Zástupný obsah 5" descr="Obsah obrázku skica, kresba, Perokresba, diagram&#10;&#10;Obsah generovaný pomocí AI může být nesprávný.">
            <a:extLst>
              <a:ext uri="{FF2B5EF4-FFF2-40B4-BE49-F238E27FC236}">
                <a16:creationId xmlns:a16="http://schemas.microsoft.com/office/drawing/2014/main" id="{55840C29-84DF-C096-6B00-389FA1B9B5C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420" b="12069"/>
          <a:stretch>
            <a:fillRect/>
          </a:stretch>
        </p:blipFill>
        <p:spPr>
          <a:xfrm>
            <a:off x="1544752" y="741127"/>
            <a:ext cx="9809048" cy="5375746"/>
          </a:xfrm>
        </p:spPr>
      </p:pic>
      <p:sp>
        <p:nvSpPr>
          <p:cNvPr id="4" name="Zástupný symbol pro zápatí 3">
            <a:extLst>
              <a:ext uri="{FF2B5EF4-FFF2-40B4-BE49-F238E27FC236}">
                <a16:creationId xmlns:a16="http://schemas.microsoft.com/office/drawing/2014/main" id="{5B2DCCA4-1BE0-F5F8-8CF0-45EA52922675}"/>
              </a:ext>
            </a:extLst>
          </p:cNvPr>
          <p:cNvSpPr>
            <a:spLocks noGrp="1"/>
          </p:cNvSpPr>
          <p:nvPr>
            <p:ph type="ftr" sz="quarter" idx="11"/>
          </p:nvPr>
        </p:nvSpPr>
        <p:spPr/>
        <p:txBody>
          <a:bodyPr/>
          <a:lstStyle/>
          <a:p>
            <a:r>
              <a:rPr lang="cs-CZ"/>
              <a:t>www.studiolevitas.cz</a:t>
            </a:r>
          </a:p>
        </p:txBody>
      </p:sp>
    </p:spTree>
    <p:extLst>
      <p:ext uri="{BB962C8B-B14F-4D97-AF65-F5344CB8AC3E}">
        <p14:creationId xmlns:p14="http://schemas.microsoft.com/office/powerpoint/2010/main" val="1606411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93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a:extLst>
              <a:ext uri="{FF2B5EF4-FFF2-40B4-BE49-F238E27FC236}">
                <a16:creationId xmlns:a16="http://schemas.microsoft.com/office/drawing/2014/main" id="{DAE79DD4-34AB-765E-0D2A-D48C17D299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7089" y="662935"/>
            <a:ext cx="8436989" cy="5631690"/>
          </a:xfrm>
          <a:prstGeom prst="rect">
            <a:avLst/>
          </a:prstGeom>
        </p:spPr>
      </p:pic>
      <p:sp>
        <p:nvSpPr>
          <p:cNvPr id="4" name="Zástupný symbol pro zápatí 3">
            <a:extLst>
              <a:ext uri="{FF2B5EF4-FFF2-40B4-BE49-F238E27FC236}">
                <a16:creationId xmlns:a16="http://schemas.microsoft.com/office/drawing/2014/main" id="{5FA25B16-AFD6-8FCC-4CC9-5659DAAA1CF4}"/>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7704295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D5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B0CDEBA-22A2-A4AC-FC9D-3BF866A9730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err="1">
                <a:solidFill>
                  <a:srgbClr val="FFFFFF"/>
                </a:solidFill>
                <a:latin typeface="+mj-lt"/>
                <a:ea typeface="+mj-ea"/>
                <a:cs typeface="+mj-cs"/>
              </a:rPr>
              <a:t>Pánev</a:t>
            </a:r>
            <a:r>
              <a:rPr lang="en-US" sz="2600" kern="1200" dirty="0">
                <a:solidFill>
                  <a:srgbClr val="FFFFFF"/>
                </a:solidFill>
                <a:latin typeface="+mj-lt"/>
                <a:ea typeface="+mj-ea"/>
                <a:cs typeface="+mj-cs"/>
              </a:rPr>
              <a:t> – </a:t>
            </a:r>
            <a:r>
              <a:rPr lang="en-US" sz="2600" kern="1200" dirty="0" err="1">
                <a:solidFill>
                  <a:srgbClr val="FFFFFF"/>
                </a:solidFill>
                <a:latin typeface="+mj-lt"/>
                <a:ea typeface="+mj-ea"/>
                <a:cs typeface="+mj-cs"/>
              </a:rPr>
              <a:t>kyčelní</a:t>
            </a:r>
            <a:r>
              <a:rPr lang="en-US" sz="2600" kern="1200" dirty="0">
                <a:solidFill>
                  <a:srgbClr val="FFFFFF"/>
                </a:solidFill>
                <a:latin typeface="+mj-lt"/>
                <a:ea typeface="+mj-ea"/>
                <a:cs typeface="+mj-cs"/>
              </a:rPr>
              <a:t> </a:t>
            </a:r>
            <a:r>
              <a:rPr lang="en-US" sz="2600" kern="1200" dirty="0" err="1">
                <a:solidFill>
                  <a:srgbClr val="FFFFFF"/>
                </a:solidFill>
                <a:latin typeface="+mj-lt"/>
                <a:ea typeface="+mj-ea"/>
                <a:cs typeface="+mj-cs"/>
              </a:rPr>
              <a:t>jamka</a:t>
            </a:r>
            <a:endParaRPr lang="en-US" sz="2600" kern="1200" dirty="0">
              <a:solidFill>
                <a:srgbClr val="FFFFFF"/>
              </a:solidFill>
              <a:latin typeface="+mj-lt"/>
              <a:ea typeface="+mj-ea"/>
              <a:cs typeface="+mj-cs"/>
            </a:endParaRPr>
          </a:p>
        </p:txBody>
      </p:sp>
      <p:pic>
        <p:nvPicPr>
          <p:cNvPr id="6" name="Zástupný obsah 5" descr="Obsah obrázku lebka, kost, savec, Zkamenělina&#10;&#10;Popis byl vytvořen automaticky">
            <a:extLst>
              <a:ext uri="{FF2B5EF4-FFF2-40B4-BE49-F238E27FC236}">
                <a16:creationId xmlns:a16="http://schemas.microsoft.com/office/drawing/2014/main" id="{B555AF58-488A-A0AE-86EC-0FA3B9BA5C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16198" y="641023"/>
            <a:ext cx="8290707" cy="5534046"/>
          </a:xfrm>
          <a:prstGeom prst="rect">
            <a:avLst/>
          </a:prstGeom>
        </p:spPr>
      </p:pic>
      <p:sp>
        <p:nvSpPr>
          <p:cNvPr id="4" name="Zástupný symbol pro zápatí 3">
            <a:extLst>
              <a:ext uri="{FF2B5EF4-FFF2-40B4-BE49-F238E27FC236}">
                <a16:creationId xmlns:a16="http://schemas.microsoft.com/office/drawing/2014/main" id="{C137C3A2-8210-39FA-61A6-2EEDA923989A}"/>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25413597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C3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lebka, kost, osoba&#10;&#10;Popis byl vytvořen automaticky">
            <a:extLst>
              <a:ext uri="{FF2B5EF4-FFF2-40B4-BE49-F238E27FC236}">
                <a16:creationId xmlns:a16="http://schemas.microsoft.com/office/drawing/2014/main" id="{07D1BF14-3892-4F1F-0804-7B1BB0FC96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7724" y="333459"/>
            <a:ext cx="8229075" cy="5492907"/>
          </a:xfrm>
          <a:prstGeom prst="rect">
            <a:avLst/>
          </a:prstGeom>
        </p:spPr>
      </p:pic>
      <p:sp>
        <p:nvSpPr>
          <p:cNvPr id="4" name="Zástupný symbol pro zápatí 3">
            <a:extLst>
              <a:ext uri="{FF2B5EF4-FFF2-40B4-BE49-F238E27FC236}">
                <a16:creationId xmlns:a16="http://schemas.microsoft.com/office/drawing/2014/main" id="{C211BE72-C3C1-FDC6-0F65-C89A7B366606}"/>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12743192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E42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Zástupný obsah 5" descr="Obsah obrázku lebka, kost, osoba&#10;&#10;Popis byl vytvořen automaticky">
            <a:extLst>
              <a:ext uri="{FF2B5EF4-FFF2-40B4-BE49-F238E27FC236}">
                <a16:creationId xmlns:a16="http://schemas.microsoft.com/office/drawing/2014/main" id="{494AD210-138E-5C62-105A-47D50D9632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6321" y="203538"/>
            <a:ext cx="8912771" cy="5949274"/>
          </a:xfrm>
          <a:prstGeom prst="rect">
            <a:avLst/>
          </a:prstGeom>
        </p:spPr>
      </p:pic>
      <p:sp>
        <p:nvSpPr>
          <p:cNvPr id="4" name="Zástupný symbol pro zápatí 3">
            <a:extLst>
              <a:ext uri="{FF2B5EF4-FFF2-40B4-BE49-F238E27FC236}">
                <a16:creationId xmlns:a16="http://schemas.microsoft.com/office/drawing/2014/main" id="{7C769B4B-3715-1063-C3CC-0A1CB00602A3}"/>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34795013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9" name="Rectangle 9728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91" name="Rectangle 9729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53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4DA12EA-721D-178F-F62E-9C3066A1053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Holenní kost</a:t>
            </a:r>
          </a:p>
        </p:txBody>
      </p:sp>
      <p:pic>
        <p:nvPicPr>
          <p:cNvPr id="97284" name="Picture 2" descr="Výsledek obrázku pro holení kost">
            <a:extLst>
              <a:ext uri="{FF2B5EF4-FFF2-40B4-BE49-F238E27FC236}">
                <a16:creationId xmlns:a16="http://schemas.microsoft.com/office/drawing/2014/main" id="{DCF407C7-4ED6-F341-4A50-9E240DDA9E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345375" y="961812"/>
            <a:ext cx="6574649" cy="4930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80AA851D-FCD1-F3E3-D960-301E3074016B}"/>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24559601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93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25D59D1-E5A8-7AFB-5CD3-D83169D4D11A}"/>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Tibia - </a:t>
            </a:r>
            <a:r>
              <a:rPr lang="en-US" sz="2600" kern="1200" dirty="0" err="1">
                <a:solidFill>
                  <a:srgbClr val="FFFFFF"/>
                </a:solidFill>
                <a:latin typeface="+mj-lt"/>
                <a:ea typeface="+mj-ea"/>
                <a:cs typeface="+mj-cs"/>
              </a:rPr>
              <a:t>torze</a:t>
            </a:r>
            <a:endParaRPr lang="en-US" sz="2600" kern="1200" dirty="0">
              <a:solidFill>
                <a:srgbClr val="FFFFFF"/>
              </a:solidFill>
              <a:latin typeface="+mj-lt"/>
              <a:ea typeface="+mj-ea"/>
              <a:cs typeface="+mj-cs"/>
            </a:endParaRPr>
          </a:p>
        </p:txBody>
      </p:sp>
      <p:pic>
        <p:nvPicPr>
          <p:cNvPr id="6" name="Zástupný obsah 5" descr="Obsah obrázku houba&#10;&#10;Popis byl vytvořen automaticky">
            <a:extLst>
              <a:ext uri="{FF2B5EF4-FFF2-40B4-BE49-F238E27FC236}">
                <a16:creationId xmlns:a16="http://schemas.microsoft.com/office/drawing/2014/main" id="{61D45445-9C05-C4D2-720C-76F545D53F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546755"/>
            <a:ext cx="7909531" cy="5279611"/>
          </a:xfrm>
          <a:prstGeom prst="rect">
            <a:avLst/>
          </a:prstGeom>
        </p:spPr>
      </p:pic>
      <p:sp>
        <p:nvSpPr>
          <p:cNvPr id="4" name="Zástupný symbol pro zápatí 3">
            <a:extLst>
              <a:ext uri="{FF2B5EF4-FFF2-40B4-BE49-F238E27FC236}">
                <a16:creationId xmlns:a16="http://schemas.microsoft.com/office/drawing/2014/main" id="{665D9FE3-EDD3-C07B-718A-3728171E9F28}"/>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13210186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3" name="Rectangle 983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15" name="Rectangle 983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75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66302E2-E042-0910-E79D-63EFE235A8F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Lýtková kost</a:t>
            </a:r>
          </a:p>
        </p:txBody>
      </p:sp>
      <p:pic>
        <p:nvPicPr>
          <p:cNvPr id="98308" name="Picture 2" descr="Výsledek obrázku pro lýtková">
            <a:extLst>
              <a:ext uri="{FF2B5EF4-FFF2-40B4-BE49-F238E27FC236}">
                <a16:creationId xmlns:a16="http://schemas.microsoft.com/office/drawing/2014/main" id="{3506C618-2255-392F-F764-AE3429E1B1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1766" y="961812"/>
            <a:ext cx="3081866" cy="49309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D84A09B2-2303-54A6-B925-A7E8001851C1}"/>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7467349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E9FDF7E-F55E-AB3D-3E69-F6DCA13CB04C}"/>
              </a:ext>
            </a:extLst>
          </p:cNvPr>
          <p:cNvSpPr>
            <a:spLocks noGrp="1"/>
          </p:cNvSpPr>
          <p:nvPr>
            <p:ph type="title"/>
          </p:nvPr>
        </p:nvSpPr>
        <p:spPr>
          <a:xfrm>
            <a:off x="6513788" y="365125"/>
            <a:ext cx="4840010" cy="1807305"/>
          </a:xfrm>
        </p:spPr>
        <p:txBody>
          <a:bodyPr>
            <a:normAutofit/>
          </a:bodyPr>
          <a:lstStyle/>
          <a:p>
            <a:r>
              <a:rPr lang="cs-CZ" dirty="0"/>
              <a:t>Kolenní kloub</a:t>
            </a:r>
          </a:p>
        </p:txBody>
      </p:sp>
      <p:sp>
        <p:nvSpPr>
          <p:cNvPr id="3" name="Zástupný obsah 2">
            <a:extLst>
              <a:ext uri="{FF2B5EF4-FFF2-40B4-BE49-F238E27FC236}">
                <a16:creationId xmlns:a16="http://schemas.microsoft.com/office/drawing/2014/main" id="{016671FD-43E0-781E-FD6D-081F46C5A5E8}"/>
              </a:ext>
            </a:extLst>
          </p:cNvPr>
          <p:cNvSpPr>
            <a:spLocks noGrp="1"/>
          </p:cNvSpPr>
          <p:nvPr>
            <p:ph idx="1"/>
          </p:nvPr>
        </p:nvSpPr>
        <p:spPr>
          <a:xfrm>
            <a:off x="6513788" y="2333297"/>
            <a:ext cx="4840010" cy="3843666"/>
          </a:xfrm>
        </p:spPr>
        <p:txBody>
          <a:bodyPr>
            <a:normAutofit/>
          </a:bodyPr>
          <a:lstStyle/>
          <a:p>
            <a:pPr eaLnBrk="1" hangingPunct="1"/>
            <a:r>
              <a:rPr lang="cs-CZ" altLang="cs-CZ" sz="1900" dirty="0"/>
              <a:t>Složený kloub – femur, </a:t>
            </a:r>
            <a:r>
              <a:rPr lang="cs-CZ" altLang="cs-CZ" sz="1900" dirty="0" err="1"/>
              <a:t>tibia</a:t>
            </a:r>
            <a:r>
              <a:rPr lang="cs-CZ" altLang="cs-CZ" sz="1900" dirty="0"/>
              <a:t>, </a:t>
            </a:r>
            <a:r>
              <a:rPr lang="cs-CZ" altLang="cs-CZ" sz="1900" dirty="0" err="1"/>
              <a:t>patella</a:t>
            </a:r>
            <a:r>
              <a:rPr lang="cs-CZ" altLang="cs-CZ" sz="1900" dirty="0"/>
              <a:t> (vzata do úponu šlachy </a:t>
            </a:r>
            <a:r>
              <a:rPr lang="cs-CZ" altLang="cs-CZ" sz="1900" dirty="0" err="1"/>
              <a:t>m.quadriceps</a:t>
            </a:r>
            <a:r>
              <a:rPr lang="cs-CZ" altLang="cs-CZ" sz="1900" dirty="0"/>
              <a:t> </a:t>
            </a:r>
            <a:r>
              <a:rPr lang="cs-CZ" altLang="cs-CZ" sz="1900" dirty="0" err="1"/>
              <a:t>femoris</a:t>
            </a:r>
            <a:r>
              <a:rPr lang="cs-CZ" altLang="cs-CZ" sz="1900" dirty="0"/>
              <a:t>)</a:t>
            </a:r>
          </a:p>
          <a:p>
            <a:pPr eaLnBrk="1" hangingPunct="1"/>
            <a:r>
              <a:rPr lang="cs-CZ" altLang="cs-CZ" sz="1900" dirty="0"/>
              <a:t>Uvnitř jsou menisky</a:t>
            </a:r>
          </a:p>
          <a:p>
            <a:pPr eaLnBrk="1" hangingPunct="1"/>
            <a:r>
              <a:rPr lang="cs-CZ" altLang="cs-CZ" sz="1900" dirty="0"/>
              <a:t>Pevnost udává stabilitu člověka během chůze</a:t>
            </a:r>
          </a:p>
          <a:p>
            <a:pPr eaLnBrk="1" hangingPunct="1"/>
            <a:r>
              <a:rPr lang="cs-CZ" altLang="cs-CZ" sz="1900" dirty="0"/>
              <a:t>Postranní vazy – zpevnění, uvnitř 2 zkřížené vazy</a:t>
            </a:r>
          </a:p>
          <a:p>
            <a:pPr eaLnBrk="1" hangingPunct="1"/>
            <a:r>
              <a:rPr lang="cs-CZ" altLang="cs-CZ" sz="1900" dirty="0"/>
              <a:t>Pohyby:</a:t>
            </a:r>
          </a:p>
          <a:p>
            <a:pPr eaLnBrk="1" hangingPunct="1">
              <a:buFont typeface="Wingdings" panose="05000000000000000000" pitchFamily="2" charset="2"/>
              <a:buNone/>
            </a:pPr>
            <a:r>
              <a:rPr lang="cs-CZ" altLang="cs-CZ" sz="1900" dirty="0"/>
              <a:t>    - flexe            </a:t>
            </a:r>
          </a:p>
          <a:p>
            <a:pPr eaLnBrk="1" hangingPunct="1">
              <a:buFont typeface="Wingdings" panose="05000000000000000000" pitchFamily="2" charset="2"/>
              <a:buNone/>
            </a:pPr>
            <a:r>
              <a:rPr lang="cs-CZ" altLang="cs-CZ" sz="1900" dirty="0"/>
              <a:t>    - extenze</a:t>
            </a:r>
          </a:p>
          <a:p>
            <a:pPr eaLnBrk="1" hangingPunct="1">
              <a:buFont typeface="Wingdings" panose="05000000000000000000" pitchFamily="2" charset="2"/>
              <a:buNone/>
            </a:pPr>
            <a:r>
              <a:rPr lang="cs-CZ" altLang="cs-CZ" sz="1900" dirty="0"/>
              <a:t>    - vnitřní a zevní rotace</a:t>
            </a:r>
          </a:p>
          <a:p>
            <a:endParaRPr lang="cs-CZ" sz="1900" dirty="0"/>
          </a:p>
        </p:txBody>
      </p:sp>
      <p:sp>
        <p:nvSpPr>
          <p:cNvPr id="4" name="Zástupný symbol pro zápatí 3">
            <a:extLst>
              <a:ext uri="{FF2B5EF4-FFF2-40B4-BE49-F238E27FC236}">
                <a16:creationId xmlns:a16="http://schemas.microsoft.com/office/drawing/2014/main" id="{CEF4AE94-9B99-913C-1574-559FC3BD355A}"/>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pic>
        <p:nvPicPr>
          <p:cNvPr id="61444" name="Picture 4">
            <a:extLst>
              <a:ext uri="{FF2B5EF4-FFF2-40B4-BE49-F238E27FC236}">
                <a16:creationId xmlns:a16="http://schemas.microsoft.com/office/drawing/2014/main" id="{FA5DE584-1185-0D13-9DB2-8E0CB743B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45" y="416121"/>
            <a:ext cx="6142298" cy="5524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4825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E0A9CB5-8FC4-EDFB-5D24-6B17180BF942}"/>
              </a:ext>
            </a:extLst>
          </p:cNvPr>
          <p:cNvSpPr>
            <a:spLocks noGrp="1"/>
          </p:cNvSpPr>
          <p:nvPr>
            <p:ph type="title"/>
          </p:nvPr>
        </p:nvSpPr>
        <p:spPr>
          <a:xfrm>
            <a:off x="6956981" y="136525"/>
            <a:ext cx="4002940" cy="1286922"/>
          </a:xfrm>
        </p:spPr>
        <p:txBody>
          <a:bodyPr anchor="ctr">
            <a:normAutofit/>
          </a:bodyPr>
          <a:lstStyle/>
          <a:p>
            <a:r>
              <a:rPr lang="cs-CZ" sz="4000" dirty="0"/>
              <a:t>Klouby nohy</a:t>
            </a:r>
          </a:p>
        </p:txBody>
      </p:sp>
      <p:pic>
        <p:nvPicPr>
          <p:cNvPr id="6" name="Picture 5" descr="Radiologický obrázek kostry">
            <a:extLst>
              <a:ext uri="{FF2B5EF4-FFF2-40B4-BE49-F238E27FC236}">
                <a16:creationId xmlns:a16="http://schemas.microsoft.com/office/drawing/2014/main" id="{96B7C6A9-9288-A6EF-6944-90C924508C4E}"/>
              </a:ext>
            </a:extLst>
          </p:cNvPr>
          <p:cNvPicPr>
            <a:picLocks noChangeAspect="1"/>
          </p:cNvPicPr>
          <p:nvPr/>
        </p:nvPicPr>
        <p:blipFill rotWithShape="1">
          <a:blip r:embed="rId2"/>
          <a:srcRect l="41112" r="-1" b="-1"/>
          <a:stretch/>
        </p:blipFill>
        <p:spPr>
          <a:xfrm>
            <a:off x="-1" y="-2"/>
            <a:ext cx="6096001" cy="6858002"/>
          </a:xfrm>
          <a:prstGeom prst="rect">
            <a:avLst/>
          </a:prstGeom>
        </p:spPr>
      </p:pic>
      <p:sp>
        <p:nvSpPr>
          <p:cNvPr id="3" name="Zástupný obsah 2">
            <a:extLst>
              <a:ext uri="{FF2B5EF4-FFF2-40B4-BE49-F238E27FC236}">
                <a16:creationId xmlns:a16="http://schemas.microsoft.com/office/drawing/2014/main" id="{F22D7C70-0696-966A-5120-F8041FEBBF8B}"/>
              </a:ext>
            </a:extLst>
          </p:cNvPr>
          <p:cNvSpPr>
            <a:spLocks noGrp="1"/>
          </p:cNvSpPr>
          <p:nvPr>
            <p:ph idx="1"/>
          </p:nvPr>
        </p:nvSpPr>
        <p:spPr>
          <a:xfrm>
            <a:off x="6803408" y="1234911"/>
            <a:ext cx="4613005" cy="5005169"/>
          </a:xfrm>
        </p:spPr>
        <p:txBody>
          <a:bodyPr anchor="ctr">
            <a:normAutofit/>
          </a:bodyPr>
          <a:lstStyle/>
          <a:p>
            <a:pPr eaLnBrk="1" hangingPunct="1"/>
            <a:r>
              <a:rPr lang="cs-CZ" altLang="cs-CZ" sz="2400" b="1" dirty="0"/>
              <a:t>Nožní klenba</a:t>
            </a:r>
            <a:endParaRPr lang="cs-CZ" altLang="cs-CZ" sz="2400" dirty="0"/>
          </a:p>
          <a:p>
            <a:pPr eaLnBrk="1" hangingPunct="1"/>
            <a:r>
              <a:rPr lang="cs-CZ" altLang="cs-CZ" sz="2400" dirty="0"/>
              <a:t>Kosti nohy svým tvarem a umístěním tvoří podélné a příčné klenutí nohy</a:t>
            </a:r>
          </a:p>
          <a:p>
            <a:pPr eaLnBrk="1" hangingPunct="1"/>
            <a:r>
              <a:rPr lang="cs-CZ" altLang="cs-CZ" sz="2400" dirty="0"/>
              <a:t>Noha se neopírá o podložku v celé ploše, ale jen ve čtyřech bodech – hrbol kosti patní, části palcového, druhého a třetího </a:t>
            </a:r>
            <a:r>
              <a:rPr lang="cs-CZ" altLang="cs-CZ" sz="2400" dirty="0" err="1"/>
              <a:t>metatarzu</a:t>
            </a:r>
            <a:endParaRPr lang="cs-CZ" altLang="cs-CZ" sz="2400" dirty="0"/>
          </a:p>
          <a:p>
            <a:pPr eaLnBrk="1" hangingPunct="1"/>
            <a:r>
              <a:rPr lang="cs-CZ" altLang="cs-CZ" sz="2400" dirty="0"/>
              <a:t>Významná pro pružné našlapování – přenos hmotnosti těla na podložku</a:t>
            </a:r>
          </a:p>
          <a:p>
            <a:pPr marL="0" indent="0">
              <a:buNone/>
            </a:pPr>
            <a:endParaRPr lang="cs-CZ" sz="2000" dirty="0"/>
          </a:p>
        </p:txBody>
      </p:sp>
      <p:sp>
        <p:nvSpPr>
          <p:cNvPr id="4" name="Zástupný symbol pro zápatí 3">
            <a:extLst>
              <a:ext uri="{FF2B5EF4-FFF2-40B4-BE49-F238E27FC236}">
                <a16:creationId xmlns:a16="http://schemas.microsoft.com/office/drawing/2014/main" id="{D3EB2720-57DE-4495-FE91-4C51D69561DE}"/>
              </a:ext>
            </a:extLst>
          </p:cNvPr>
          <p:cNvSpPr>
            <a:spLocks noGrp="1"/>
          </p:cNvSpPr>
          <p:nvPr>
            <p:ph type="ftr" sz="quarter" idx="11"/>
          </p:nvPr>
        </p:nvSpPr>
        <p:spPr>
          <a:xfrm>
            <a:off x="6680577" y="6356350"/>
            <a:ext cx="3345625" cy="365125"/>
          </a:xfrm>
        </p:spPr>
        <p:txBody>
          <a:bodyPr>
            <a:normAutofit/>
          </a:bodyPr>
          <a:lstStyle/>
          <a:p>
            <a:pPr algn="l">
              <a:spcAft>
                <a:spcPts val="600"/>
              </a:spcAft>
            </a:pPr>
            <a:r>
              <a:rPr lang="cs-CZ">
                <a:solidFill>
                  <a:schemeClr val="tx1"/>
                </a:solidFill>
              </a:rPr>
              <a:t>www.studiolevitas.cz</a:t>
            </a:r>
          </a:p>
        </p:txBody>
      </p:sp>
    </p:spTree>
    <p:extLst>
      <p:ext uri="{BB962C8B-B14F-4D97-AF65-F5344CB8AC3E}">
        <p14:creationId xmlns:p14="http://schemas.microsoft.com/office/powerpoint/2010/main" val="30899672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E0A9CB5-8FC4-EDFB-5D24-6B17180BF942}"/>
              </a:ext>
            </a:extLst>
          </p:cNvPr>
          <p:cNvSpPr>
            <a:spLocks noGrp="1"/>
          </p:cNvSpPr>
          <p:nvPr>
            <p:ph type="title"/>
          </p:nvPr>
        </p:nvSpPr>
        <p:spPr>
          <a:xfrm>
            <a:off x="6956981" y="136525"/>
            <a:ext cx="4002940" cy="1286922"/>
          </a:xfrm>
        </p:spPr>
        <p:txBody>
          <a:bodyPr anchor="ctr">
            <a:normAutofit/>
          </a:bodyPr>
          <a:lstStyle/>
          <a:p>
            <a:r>
              <a:rPr lang="cs-CZ" sz="4000" dirty="0"/>
              <a:t>Kosti nohy</a:t>
            </a:r>
          </a:p>
        </p:txBody>
      </p:sp>
      <p:pic>
        <p:nvPicPr>
          <p:cNvPr id="6" name="Picture 5" descr="Radiologický obrázek kostry">
            <a:extLst>
              <a:ext uri="{FF2B5EF4-FFF2-40B4-BE49-F238E27FC236}">
                <a16:creationId xmlns:a16="http://schemas.microsoft.com/office/drawing/2014/main" id="{96B7C6A9-9288-A6EF-6944-90C924508C4E}"/>
              </a:ext>
            </a:extLst>
          </p:cNvPr>
          <p:cNvPicPr>
            <a:picLocks noChangeAspect="1"/>
          </p:cNvPicPr>
          <p:nvPr/>
        </p:nvPicPr>
        <p:blipFill rotWithShape="1">
          <a:blip r:embed="rId2"/>
          <a:srcRect l="41112" r="-1" b="-1"/>
          <a:stretch/>
        </p:blipFill>
        <p:spPr>
          <a:xfrm>
            <a:off x="-1" y="-2"/>
            <a:ext cx="6096001" cy="6858002"/>
          </a:xfrm>
          <a:prstGeom prst="rect">
            <a:avLst/>
          </a:prstGeom>
        </p:spPr>
      </p:pic>
      <p:sp>
        <p:nvSpPr>
          <p:cNvPr id="3" name="Zástupný obsah 2">
            <a:extLst>
              <a:ext uri="{FF2B5EF4-FFF2-40B4-BE49-F238E27FC236}">
                <a16:creationId xmlns:a16="http://schemas.microsoft.com/office/drawing/2014/main" id="{F22D7C70-0696-966A-5120-F8041FEBBF8B}"/>
              </a:ext>
            </a:extLst>
          </p:cNvPr>
          <p:cNvSpPr>
            <a:spLocks noGrp="1"/>
          </p:cNvSpPr>
          <p:nvPr>
            <p:ph idx="1"/>
          </p:nvPr>
        </p:nvSpPr>
        <p:spPr>
          <a:xfrm>
            <a:off x="6803408" y="1234911"/>
            <a:ext cx="4613005" cy="5005169"/>
          </a:xfrm>
        </p:spPr>
        <p:txBody>
          <a:bodyPr anchor="ctr">
            <a:normAutofit/>
          </a:bodyPr>
          <a:lstStyle/>
          <a:p>
            <a:r>
              <a:rPr lang="cs-CZ" altLang="cs-CZ" sz="2800" dirty="0"/>
              <a:t>Zánártí – </a:t>
            </a:r>
            <a:r>
              <a:rPr lang="cs-CZ" altLang="cs-CZ" sz="2800" dirty="0" err="1"/>
              <a:t>tarsus</a:t>
            </a:r>
            <a:r>
              <a:rPr lang="cs-CZ" altLang="cs-CZ" sz="2800" dirty="0"/>
              <a:t> – sedm masivních kostí – hlezenní kost (</a:t>
            </a:r>
            <a:r>
              <a:rPr lang="cs-CZ" altLang="cs-CZ" sz="2800" dirty="0" err="1"/>
              <a:t>talus</a:t>
            </a:r>
            <a:r>
              <a:rPr lang="cs-CZ" altLang="cs-CZ" sz="2800" dirty="0"/>
              <a:t>), patní kost, člunková, tři klínové, krychlová</a:t>
            </a:r>
          </a:p>
          <a:p>
            <a:r>
              <a:rPr lang="cs-CZ" altLang="cs-CZ" sz="2800" dirty="0"/>
              <a:t>Nárt – metatarsus – pět kostí, první kost je palcová</a:t>
            </a:r>
          </a:p>
          <a:p>
            <a:r>
              <a:rPr lang="cs-CZ" altLang="cs-CZ" sz="2800" dirty="0"/>
              <a:t>Články prstů </a:t>
            </a:r>
            <a:r>
              <a:rPr lang="cs-CZ" altLang="cs-CZ" sz="2800" dirty="0" err="1"/>
              <a:t>phalanges</a:t>
            </a:r>
            <a:r>
              <a:rPr lang="cs-CZ" altLang="cs-CZ" sz="2800" dirty="0"/>
              <a:t> – články prstů nohy jsou výrazně menší</a:t>
            </a:r>
          </a:p>
          <a:p>
            <a:pPr marL="0" indent="0">
              <a:buNone/>
            </a:pPr>
            <a:endParaRPr lang="cs-CZ" sz="2000" dirty="0"/>
          </a:p>
        </p:txBody>
      </p:sp>
      <p:sp>
        <p:nvSpPr>
          <p:cNvPr id="4" name="Zástupný symbol pro zápatí 3">
            <a:extLst>
              <a:ext uri="{FF2B5EF4-FFF2-40B4-BE49-F238E27FC236}">
                <a16:creationId xmlns:a16="http://schemas.microsoft.com/office/drawing/2014/main" id="{D3EB2720-57DE-4495-FE91-4C51D69561DE}"/>
              </a:ext>
            </a:extLst>
          </p:cNvPr>
          <p:cNvSpPr>
            <a:spLocks noGrp="1"/>
          </p:cNvSpPr>
          <p:nvPr>
            <p:ph type="ftr" sz="quarter" idx="11"/>
          </p:nvPr>
        </p:nvSpPr>
        <p:spPr>
          <a:xfrm>
            <a:off x="6680577" y="6356350"/>
            <a:ext cx="3345625" cy="365125"/>
          </a:xfrm>
        </p:spPr>
        <p:txBody>
          <a:bodyPr>
            <a:normAutofit/>
          </a:bodyPr>
          <a:lstStyle/>
          <a:p>
            <a:pPr algn="l">
              <a:spcAft>
                <a:spcPts val="600"/>
              </a:spcAft>
            </a:pPr>
            <a:r>
              <a:rPr lang="cs-CZ">
                <a:solidFill>
                  <a:schemeClr val="tx1"/>
                </a:solidFill>
              </a:rPr>
              <a:t>www.studiolevitas.cz</a:t>
            </a:r>
          </a:p>
        </p:txBody>
      </p:sp>
    </p:spTree>
    <p:extLst>
      <p:ext uri="{BB962C8B-B14F-4D97-AF65-F5344CB8AC3E}">
        <p14:creationId xmlns:p14="http://schemas.microsoft.com/office/powerpoint/2010/main" val="3484261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F8EE00-1A1C-7F92-9AB0-D47CBFD4EE2F}"/>
              </a:ext>
            </a:extLst>
          </p:cNvPr>
          <p:cNvSpPr>
            <a:spLocks noGrp="1"/>
          </p:cNvSpPr>
          <p:nvPr>
            <p:ph type="title"/>
          </p:nvPr>
        </p:nvSpPr>
        <p:spPr>
          <a:xfrm>
            <a:off x="838200" y="365125"/>
            <a:ext cx="10878178" cy="1325563"/>
          </a:xfrm>
        </p:spPr>
        <p:txBody>
          <a:bodyPr numCol="3">
            <a:normAutofit/>
          </a:bodyPr>
          <a:lstStyle/>
          <a:p>
            <a:pPr indent="87313" algn="ctr">
              <a:tabLst>
                <a:tab pos="268288" algn="l"/>
              </a:tabLst>
            </a:pPr>
            <a:r>
              <a:rPr lang="cs-CZ" sz="4000" dirty="0"/>
              <a:t>Neutrální pánev			</a:t>
            </a:r>
            <a:r>
              <a:rPr lang="cs-CZ" sz="4000" dirty="0" err="1"/>
              <a:t>Anteverze</a:t>
            </a:r>
            <a:r>
              <a:rPr lang="cs-CZ" sz="4000" dirty="0"/>
              <a:t> 		pánve			Retroverze pánve</a:t>
            </a:r>
          </a:p>
        </p:txBody>
      </p:sp>
      <p:sp>
        <p:nvSpPr>
          <p:cNvPr id="4" name="Zástupný symbol pro zápatí 3">
            <a:extLst>
              <a:ext uri="{FF2B5EF4-FFF2-40B4-BE49-F238E27FC236}">
                <a16:creationId xmlns:a16="http://schemas.microsoft.com/office/drawing/2014/main" id="{59647E6E-FD0C-634A-9341-FEAE04DF89F2}"/>
              </a:ext>
            </a:extLst>
          </p:cNvPr>
          <p:cNvSpPr>
            <a:spLocks noGrp="1"/>
          </p:cNvSpPr>
          <p:nvPr>
            <p:ph type="ftr" sz="quarter" idx="11"/>
          </p:nvPr>
        </p:nvSpPr>
        <p:spPr/>
        <p:txBody>
          <a:bodyPr/>
          <a:lstStyle/>
          <a:p>
            <a:r>
              <a:rPr lang="cs-CZ"/>
              <a:t>www.studiolevitas.cz</a:t>
            </a:r>
          </a:p>
        </p:txBody>
      </p:sp>
      <p:pic>
        <p:nvPicPr>
          <p:cNvPr id="6" name="Zástupný symbol pro obsah 5">
            <a:extLst>
              <a:ext uri="{FF2B5EF4-FFF2-40B4-BE49-F238E27FC236}">
                <a16:creationId xmlns:a16="http://schemas.microsoft.com/office/drawing/2014/main" id="{430A423E-170B-4E55-A399-3F963D5DF65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2710" r="-414"/>
          <a:stretch>
            <a:fillRect/>
          </a:stretch>
        </p:blipFill>
        <p:spPr>
          <a:xfrm>
            <a:off x="838200" y="1851103"/>
            <a:ext cx="10994041" cy="4143958"/>
          </a:xfrm>
          <a:prstGeom prst="rect">
            <a:avLst/>
          </a:prstGeom>
        </p:spPr>
      </p:pic>
    </p:spTree>
    <p:extLst>
      <p:ext uri="{BB962C8B-B14F-4D97-AF65-F5344CB8AC3E}">
        <p14:creationId xmlns:p14="http://schemas.microsoft.com/office/powerpoint/2010/main" val="37748454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1C5389-1887-470E-B59F-CB34E43A9B91}"/>
              </a:ext>
            </a:extLst>
          </p:cNvPr>
          <p:cNvSpPr>
            <a:spLocks noGrp="1"/>
          </p:cNvSpPr>
          <p:nvPr>
            <p:ph type="title"/>
          </p:nvPr>
        </p:nvSpPr>
        <p:spPr>
          <a:xfrm>
            <a:off x="6823878" y="741391"/>
            <a:ext cx="4491821" cy="1616203"/>
          </a:xfrm>
        </p:spPr>
        <p:txBody>
          <a:bodyPr anchor="b">
            <a:normAutofit/>
          </a:bodyPr>
          <a:lstStyle/>
          <a:p>
            <a:r>
              <a:rPr lang="cs-CZ" sz="3200" dirty="0"/>
              <a:t>Hlezenní kloub</a:t>
            </a:r>
          </a:p>
        </p:txBody>
      </p:sp>
      <p:pic>
        <p:nvPicPr>
          <p:cNvPr id="64521" name="Picture 15" descr="Ankle joint">
            <a:extLst>
              <a:ext uri="{FF2B5EF4-FFF2-40B4-BE49-F238E27FC236}">
                <a16:creationId xmlns:a16="http://schemas.microsoft.com/office/drawing/2014/main" id="{9E7084BE-F828-6241-F7FD-D82A445D77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92" r="15482" b="-1"/>
          <a:stretch/>
        </p:blipFill>
        <p:spPr bwMode="auto">
          <a:xfrm>
            <a:off x="123362" y="150839"/>
            <a:ext cx="6095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26" name="Group 64525">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64527" name="Rectangle 64526">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28" name="Rectangle 64527">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7D69B3C9-42C2-B813-42A8-A5CDF1C9EA92}"/>
              </a:ext>
            </a:extLst>
          </p:cNvPr>
          <p:cNvSpPr>
            <a:spLocks noGrp="1"/>
          </p:cNvSpPr>
          <p:nvPr>
            <p:ph idx="1"/>
          </p:nvPr>
        </p:nvSpPr>
        <p:spPr>
          <a:xfrm>
            <a:off x="6823878" y="2533476"/>
            <a:ext cx="4491820" cy="3447832"/>
          </a:xfrm>
        </p:spPr>
        <p:txBody>
          <a:bodyPr anchor="t">
            <a:normAutofit/>
          </a:bodyPr>
          <a:lstStyle/>
          <a:p>
            <a:pPr eaLnBrk="1" hangingPunct="1"/>
            <a:r>
              <a:rPr lang="cs-CZ" altLang="cs-CZ" sz="2000" dirty="0" err="1"/>
              <a:t>Tibia</a:t>
            </a:r>
            <a:r>
              <a:rPr lang="cs-CZ" altLang="cs-CZ" sz="2000" dirty="0"/>
              <a:t>, fibula, </a:t>
            </a:r>
            <a:r>
              <a:rPr lang="cs-CZ" altLang="cs-CZ" sz="2000" dirty="0" err="1"/>
              <a:t>talus</a:t>
            </a:r>
            <a:endParaRPr lang="cs-CZ" altLang="cs-CZ" sz="2000" dirty="0"/>
          </a:p>
          <a:p>
            <a:pPr eaLnBrk="1" hangingPunct="1"/>
            <a:r>
              <a:rPr lang="cs-CZ" altLang="cs-CZ" sz="2000" dirty="0"/>
              <a:t>Slabé pouzdro – často se trhá</a:t>
            </a:r>
          </a:p>
          <a:p>
            <a:pPr eaLnBrk="1" hangingPunct="1"/>
            <a:r>
              <a:rPr lang="cs-CZ" altLang="cs-CZ" sz="2000" dirty="0"/>
              <a:t>Pohyby:</a:t>
            </a:r>
          </a:p>
          <a:p>
            <a:pPr eaLnBrk="1" hangingPunct="1">
              <a:buFont typeface="Wingdings" panose="05000000000000000000" pitchFamily="2" charset="2"/>
              <a:buNone/>
            </a:pPr>
            <a:r>
              <a:rPr lang="cs-CZ" altLang="cs-CZ" sz="2000" b="1" dirty="0"/>
              <a:t>   </a:t>
            </a:r>
            <a:r>
              <a:rPr lang="cs-CZ" altLang="cs-CZ" sz="2000" dirty="0"/>
              <a:t>- plantární flexe – stoj na špičkách</a:t>
            </a:r>
          </a:p>
          <a:p>
            <a:pPr eaLnBrk="1" hangingPunct="1">
              <a:buFont typeface="Wingdings" panose="05000000000000000000" pitchFamily="2" charset="2"/>
              <a:buNone/>
            </a:pPr>
            <a:r>
              <a:rPr lang="cs-CZ" altLang="cs-CZ" sz="2000" dirty="0"/>
              <a:t>   - dorsální flexe – stoj na patách</a:t>
            </a:r>
          </a:p>
          <a:p>
            <a:pPr eaLnBrk="1" hangingPunct="1">
              <a:buFontTx/>
              <a:buChar char="-"/>
            </a:pPr>
            <a:r>
              <a:rPr lang="cs-CZ" altLang="cs-CZ" sz="2000" dirty="0"/>
              <a:t>Inverze a everze</a:t>
            </a:r>
          </a:p>
          <a:p>
            <a:pPr eaLnBrk="1" hangingPunct="1">
              <a:buFontTx/>
              <a:buChar char="-"/>
            </a:pPr>
            <a:r>
              <a:rPr lang="cs-CZ" altLang="cs-CZ" sz="2000" dirty="0"/>
              <a:t>rotace</a:t>
            </a:r>
          </a:p>
          <a:p>
            <a:endParaRPr lang="cs-CZ" sz="2000" dirty="0"/>
          </a:p>
        </p:txBody>
      </p:sp>
      <p:sp>
        <p:nvSpPr>
          <p:cNvPr id="4" name="Zástupný symbol pro zápatí 3">
            <a:extLst>
              <a:ext uri="{FF2B5EF4-FFF2-40B4-BE49-F238E27FC236}">
                <a16:creationId xmlns:a16="http://schemas.microsoft.com/office/drawing/2014/main" id="{C9397A9E-04CA-ED85-6E22-6EF8DE1C3BD9}"/>
              </a:ext>
            </a:extLst>
          </p:cNvPr>
          <p:cNvSpPr>
            <a:spLocks noGrp="1"/>
          </p:cNvSpPr>
          <p:nvPr>
            <p:ph type="ftr" sz="quarter" idx="11"/>
          </p:nvPr>
        </p:nvSpPr>
        <p:spPr>
          <a:xfrm>
            <a:off x="6823878" y="6356350"/>
            <a:ext cx="2688611" cy="365125"/>
          </a:xfrm>
        </p:spPr>
        <p:txBody>
          <a:bodyPr>
            <a:normAutofit/>
          </a:bodyPr>
          <a:lstStyle/>
          <a:p>
            <a:pPr algn="l">
              <a:spcAft>
                <a:spcPts val="600"/>
              </a:spcAft>
            </a:pPr>
            <a:r>
              <a:rPr lang="cs-CZ">
                <a:solidFill>
                  <a:schemeClr val="tx1">
                    <a:lumMod val="50000"/>
                    <a:lumOff val="50000"/>
                  </a:schemeClr>
                </a:solidFill>
              </a:rPr>
              <a:t>www.studiolevitas.cz</a:t>
            </a:r>
          </a:p>
        </p:txBody>
      </p:sp>
    </p:spTree>
    <p:extLst>
      <p:ext uri="{BB962C8B-B14F-4D97-AF65-F5344CB8AC3E}">
        <p14:creationId xmlns:p14="http://schemas.microsoft.com/office/powerpoint/2010/main" val="2310766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44" name="Rectangle 9934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46" name="Rectangle 9934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15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3F9A395-6618-28AB-2EBE-7B31D3700C82}"/>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endParaRPr lang="en-US" sz="2600" kern="1200">
              <a:solidFill>
                <a:srgbClr val="FFFFFF"/>
              </a:solidFill>
              <a:latin typeface="+mj-lt"/>
              <a:ea typeface="+mj-ea"/>
              <a:cs typeface="+mj-cs"/>
            </a:endParaRPr>
          </a:p>
        </p:txBody>
      </p:sp>
      <p:pic>
        <p:nvPicPr>
          <p:cNvPr id="99332" name="Picture 2" descr="Výsledek obrázku pro klenba nohy">
            <a:extLst>
              <a:ext uri="{FF2B5EF4-FFF2-40B4-BE49-F238E27FC236}">
                <a16:creationId xmlns:a16="http://schemas.microsoft.com/office/drawing/2014/main" id="{8A6552D9-C3D0-4DE6-F55D-A7B2318F16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19361" y="1563054"/>
            <a:ext cx="8299813" cy="35274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ástupný symbol pro zápatí 3">
            <a:extLst>
              <a:ext uri="{FF2B5EF4-FFF2-40B4-BE49-F238E27FC236}">
                <a16:creationId xmlns:a16="http://schemas.microsoft.com/office/drawing/2014/main" id="{CB7E2A5C-E02E-50AE-6938-E6E6078F9A30}"/>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Tree>
    <p:extLst>
      <p:ext uri="{BB962C8B-B14F-4D97-AF65-F5344CB8AC3E}">
        <p14:creationId xmlns:p14="http://schemas.microsoft.com/office/powerpoint/2010/main" val="41934017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89D41-16F7-2204-9355-667385F8C69E}"/>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FB65328F-EC13-CCCE-9CB4-760EEC1A0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DE04DED-E53A-586F-65FE-39322AD6CD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913997D-076E-E93F-6ADF-6EBB4EDEA78A}"/>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Svalová soustava – svalová tkáň</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AB7DDCE2-3864-995A-DF0D-C577447C3540}"/>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3" name="Zástupný obsah 2">
            <a:extLst>
              <a:ext uri="{FF2B5EF4-FFF2-40B4-BE49-F238E27FC236}">
                <a16:creationId xmlns:a16="http://schemas.microsoft.com/office/drawing/2014/main" id="{6F44C242-BB4A-F6B6-833A-C560A5A8F365}"/>
              </a:ext>
            </a:extLst>
          </p:cNvPr>
          <p:cNvSpPr txBox="1">
            <a:spLocks/>
          </p:cNvSpPr>
          <p:nvPr/>
        </p:nvSpPr>
        <p:spPr>
          <a:xfrm>
            <a:off x="3947532" y="136525"/>
            <a:ext cx="7415125" cy="61035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cs-CZ" sz="2000" dirty="0"/>
              <a:t>Vlastnosti svalové tkáně:</a:t>
            </a:r>
          </a:p>
          <a:p>
            <a:pPr>
              <a:buFontTx/>
              <a:buChar char="-"/>
            </a:pPr>
            <a:r>
              <a:rPr lang="cs-CZ" sz="2000" dirty="0"/>
              <a:t>Excitabilita – dráždivost – odpovídá na podněty a přijímá je</a:t>
            </a:r>
          </a:p>
          <a:p>
            <a:pPr>
              <a:buFontTx/>
              <a:buChar char="-"/>
            </a:pPr>
            <a:r>
              <a:rPr lang="cs-CZ" sz="2000" dirty="0"/>
              <a:t>Kontraktilita – stažlivost</a:t>
            </a:r>
          </a:p>
          <a:p>
            <a:pPr>
              <a:buFontTx/>
              <a:buChar char="-"/>
            </a:pPr>
            <a:r>
              <a:rPr lang="cs-CZ" sz="2000" dirty="0" err="1"/>
              <a:t>Extenzibilita</a:t>
            </a:r>
            <a:r>
              <a:rPr lang="cs-CZ" sz="2000" dirty="0"/>
              <a:t> – protažitelnost</a:t>
            </a:r>
          </a:p>
          <a:p>
            <a:pPr>
              <a:buFontTx/>
              <a:buChar char="-"/>
            </a:pPr>
            <a:r>
              <a:rPr lang="cs-CZ" sz="2000" dirty="0"/>
              <a:t>Elasticita – pružnost – vrací se zpět do původního stavu, ve kterém se nacházela </a:t>
            </a:r>
          </a:p>
          <a:p>
            <a:endParaRPr lang="cs-CZ" sz="2000" dirty="0"/>
          </a:p>
        </p:txBody>
      </p:sp>
    </p:spTree>
    <p:extLst>
      <p:ext uri="{BB962C8B-B14F-4D97-AF65-F5344CB8AC3E}">
        <p14:creationId xmlns:p14="http://schemas.microsoft.com/office/powerpoint/2010/main" val="4053694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5BADE-9A5B-314A-393D-BADAC559F5E6}"/>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ACDEA39F-9FAE-39CC-BF9D-AA21DAB28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EB49633-E780-5D54-D6F9-17F08FBB8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E7CBFD4-1BE9-0FAB-C51C-F484863AEF74}"/>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Svalová soustava – druhy svaloviny</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F4F6BA50-73E3-A27B-8546-AF04E07ECAD6}"/>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3" name="Zástupný obsah 2">
            <a:extLst>
              <a:ext uri="{FF2B5EF4-FFF2-40B4-BE49-F238E27FC236}">
                <a16:creationId xmlns:a16="http://schemas.microsoft.com/office/drawing/2014/main" id="{5D2CCC64-5F6A-1780-DC5C-54C639724C57}"/>
              </a:ext>
            </a:extLst>
          </p:cNvPr>
          <p:cNvSpPr txBox="1">
            <a:spLocks/>
          </p:cNvSpPr>
          <p:nvPr/>
        </p:nvSpPr>
        <p:spPr>
          <a:xfrm>
            <a:off x="3947532" y="136525"/>
            <a:ext cx="7415125" cy="610355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v"/>
            </a:pPr>
            <a:r>
              <a:rPr lang="cs-CZ" sz="2000" dirty="0">
                <a:latin typeface="Cambria Math" panose="02040503050406030204" pitchFamily="18" charset="0"/>
                <a:ea typeface="Cambria Math" panose="02040503050406030204" pitchFamily="18" charset="0"/>
              </a:rPr>
              <a:t>HLADKÁ SVALOVINA – stěny orgánů a cév, podněty jsou vyvolány hormony nebo mechanickými stimuly</a:t>
            </a:r>
          </a:p>
          <a:p>
            <a:pPr marL="342900" indent="-342900">
              <a:buFont typeface="Wingdings" panose="05000000000000000000" pitchFamily="2" charset="2"/>
              <a:buChar char="v"/>
            </a:pPr>
            <a:r>
              <a:rPr lang="cs-CZ" sz="2000" dirty="0">
                <a:latin typeface="Cambria Math" panose="02040503050406030204" pitchFamily="18" charset="0"/>
                <a:ea typeface="Cambria Math" panose="02040503050406030204" pitchFamily="18" charset="0"/>
              </a:rPr>
              <a:t>PŘÍČNĚ PRUHOVANÁ SVALOVINA („kosterní“) – začínající a upínající se na kostře a svalovina ve stěně některých trubicovitých orgánů – nervy</a:t>
            </a:r>
          </a:p>
          <a:p>
            <a:pPr marL="342900" indent="-342900">
              <a:buFont typeface="Wingdings" panose="05000000000000000000" pitchFamily="2" charset="2"/>
              <a:buChar char="v"/>
            </a:pPr>
            <a:r>
              <a:rPr lang="cs-CZ" sz="2000" dirty="0">
                <a:latin typeface="Cambria Math" panose="02040503050406030204" pitchFamily="18" charset="0"/>
                <a:ea typeface="Cambria Math" panose="02040503050406030204" pitchFamily="18" charset="0"/>
              </a:rPr>
              <a:t>SRDEČNÍ SVALOVINA – smrštění je automatické, vyvolávané iontovými přesuny</a:t>
            </a:r>
          </a:p>
          <a:p>
            <a:endParaRPr lang="cs-CZ" sz="2000" dirty="0"/>
          </a:p>
        </p:txBody>
      </p:sp>
    </p:spTree>
    <p:extLst>
      <p:ext uri="{BB962C8B-B14F-4D97-AF65-F5344CB8AC3E}">
        <p14:creationId xmlns:p14="http://schemas.microsoft.com/office/powerpoint/2010/main" val="12405756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AACDC-D74C-4E14-C657-8CD36538A0E3}"/>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40975685-9A31-BC42-011A-688D55E5D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51A9A72-6C46-8C08-B3D1-17C99DF74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50EC66A-A3CA-A520-1850-6F7CAF615BC3}"/>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fontScale="90000"/>
          </a:bodyPr>
          <a:lstStyle/>
          <a:p>
            <a:pPr algn="ctr"/>
            <a:r>
              <a:rPr lang="cs-CZ" sz="2600" kern="1200" dirty="0">
                <a:solidFill>
                  <a:srgbClr val="FFFFFF"/>
                </a:solidFill>
                <a:latin typeface="+mj-lt"/>
                <a:ea typeface="+mj-ea"/>
                <a:cs typeface="+mj-cs"/>
              </a:rPr>
              <a:t>Svalová soustava – mikroskopická stavba svalu - myofibrila</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DBB3A92A-BA86-AF85-11A9-E395B30B54EA}"/>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pic>
        <p:nvPicPr>
          <p:cNvPr id="11" name="Picture 2" descr="http://medicina.ronnie.cz/img/data/clanky/normal/1821_2.jpg">
            <a:extLst>
              <a:ext uri="{FF2B5EF4-FFF2-40B4-BE49-F238E27FC236}">
                <a16:creationId xmlns:a16="http://schemas.microsoft.com/office/drawing/2014/main" id="{A4208EA6-E965-34A5-ECDB-762A529E4B75}"/>
              </a:ext>
            </a:extLst>
          </p:cNvPr>
          <p:cNvPicPr>
            <a:picLocks noChangeAspect="1" noChangeArrowheads="1"/>
          </p:cNvPicPr>
          <p:nvPr/>
        </p:nvPicPr>
        <p:blipFill>
          <a:blip r:embed="rId2" cstate="print"/>
          <a:stretch>
            <a:fillRect/>
          </a:stretch>
        </p:blipFill>
        <p:spPr bwMode="auto">
          <a:xfrm>
            <a:off x="6575502" y="368698"/>
            <a:ext cx="5334197" cy="4280693"/>
          </a:xfrm>
          <a:prstGeom prst="rect">
            <a:avLst/>
          </a:prstGeom>
          <a:noFill/>
        </p:spPr>
      </p:pic>
      <p:sp>
        <p:nvSpPr>
          <p:cNvPr id="12" name="Zástupný obsah 2">
            <a:extLst>
              <a:ext uri="{FF2B5EF4-FFF2-40B4-BE49-F238E27FC236}">
                <a16:creationId xmlns:a16="http://schemas.microsoft.com/office/drawing/2014/main" id="{56CEB7F5-5229-1C69-8980-9CC031F13801}"/>
              </a:ext>
            </a:extLst>
          </p:cNvPr>
          <p:cNvSpPr>
            <a:spLocks noGrp="1"/>
          </p:cNvSpPr>
          <p:nvPr>
            <p:ph idx="1"/>
          </p:nvPr>
        </p:nvSpPr>
        <p:spPr>
          <a:xfrm>
            <a:off x="3202258" y="3327202"/>
            <a:ext cx="4202151" cy="4351338"/>
          </a:xfrm>
        </p:spPr>
        <p:txBody>
          <a:bodyPr anchor="ctr">
            <a:normAutofit/>
          </a:bodyPr>
          <a:lstStyle/>
          <a:p>
            <a:pPr>
              <a:buNone/>
            </a:pPr>
            <a:r>
              <a:rPr lang="cs-CZ" sz="2000" dirty="0"/>
              <a:t>Její stavba způsobuje příčně pruhovaný vzhled svalu – vidíme je mikroskopicky</a:t>
            </a:r>
          </a:p>
          <a:p>
            <a:pPr>
              <a:buNone/>
            </a:pPr>
            <a:r>
              <a:rPr lang="cs-CZ" sz="2000" dirty="0"/>
              <a:t>Ten vzniká uspořádáním dvou druhů </a:t>
            </a:r>
          </a:p>
          <a:p>
            <a:pPr>
              <a:buNone/>
            </a:pPr>
            <a:r>
              <a:rPr lang="cs-CZ" sz="2000" dirty="0"/>
              <a:t>bílkovinných vláken - aktinu a </a:t>
            </a:r>
            <a:r>
              <a:rPr lang="cs-CZ" sz="2000" dirty="0" err="1"/>
              <a:t>myosinu</a:t>
            </a:r>
            <a:endParaRPr lang="cs-CZ" sz="2000" dirty="0"/>
          </a:p>
          <a:p>
            <a:endParaRPr lang="cs-CZ" sz="2000" dirty="0"/>
          </a:p>
        </p:txBody>
      </p:sp>
    </p:spTree>
    <p:extLst>
      <p:ext uri="{BB962C8B-B14F-4D97-AF65-F5344CB8AC3E}">
        <p14:creationId xmlns:p14="http://schemas.microsoft.com/office/powerpoint/2010/main" val="28878039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53EDC-9EFC-39CF-BAF4-A397878D7E66}"/>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C6B885B7-4832-28CC-2F18-79054F4B6D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4814AFB-D6D1-89FE-F363-54B84E737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ED395AD-201E-832A-F198-7FB5C2EB47BB}"/>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Svalová soustava - sval</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B7DA0E39-4899-1B2D-24E0-3E3C66B08264}"/>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pic>
        <p:nvPicPr>
          <p:cNvPr id="6" name="Zástupný symbol pro obsah 5" descr="Obsah obrázku Mozek&#10;&#10;Popis byl vytvořen automaticky">
            <a:extLst>
              <a:ext uri="{FF2B5EF4-FFF2-40B4-BE49-F238E27FC236}">
                <a16:creationId xmlns:a16="http://schemas.microsoft.com/office/drawing/2014/main" id="{79B22611-E7AE-4D5F-A734-BFF5011F09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450551"/>
            <a:ext cx="7188199" cy="3953509"/>
          </a:xfrm>
          <a:prstGeom prst="rect">
            <a:avLst/>
          </a:prstGeom>
        </p:spPr>
      </p:pic>
    </p:spTree>
    <p:extLst>
      <p:ext uri="{BB962C8B-B14F-4D97-AF65-F5344CB8AC3E}">
        <p14:creationId xmlns:p14="http://schemas.microsoft.com/office/powerpoint/2010/main" val="13168408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0E0C3-3B15-629E-4BE1-68F5C6B0A4B2}"/>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90EF4A7C-AEA8-504E-015A-A633A86C9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1782B09-E2A4-4B17-1DB5-07A74E6084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EF3F234-2168-2F8E-6236-C5BCDDD2A6C6}"/>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Svalová soustava – stavba svalu</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B5F1B247-4DB1-51D9-283D-F5036B1EDF75}"/>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5" name="Zástupný obsah 4">
            <a:extLst>
              <a:ext uri="{FF2B5EF4-FFF2-40B4-BE49-F238E27FC236}">
                <a16:creationId xmlns:a16="http://schemas.microsoft.com/office/drawing/2014/main" id="{466EA12C-1740-6315-C28B-EAD19A7557D7}"/>
              </a:ext>
            </a:extLst>
          </p:cNvPr>
          <p:cNvSpPr>
            <a:spLocks noGrp="1"/>
          </p:cNvSpPr>
          <p:nvPr>
            <p:ph idx="1"/>
          </p:nvPr>
        </p:nvSpPr>
        <p:spPr>
          <a:xfrm>
            <a:off x="3857625" y="1463675"/>
            <a:ext cx="6943725" cy="3937000"/>
          </a:xfrm>
        </p:spPr>
        <p:txBody>
          <a:bodyPr>
            <a:normAutofit fontScale="92500" lnSpcReduction="10000"/>
          </a:bodyPr>
          <a:lstStyle/>
          <a:p>
            <a:pPr marL="342900" indent="-342900" algn="ctr">
              <a:lnSpc>
                <a:spcPct val="100000"/>
              </a:lnSpc>
              <a:buFont typeface="Wingdings" panose="05000000000000000000" pitchFamily="2" charset="2"/>
              <a:buChar char="v"/>
            </a:pPr>
            <a:r>
              <a:rPr lang="cs-CZ" dirty="0">
                <a:latin typeface="Cambria Math" panose="02040503050406030204" pitchFamily="18" charset="0"/>
                <a:ea typeface="Cambria Math" panose="02040503050406030204" pitchFamily="18" charset="0"/>
              </a:rPr>
              <a:t>70% vody, 20% bílkovina, 10% další</a:t>
            </a:r>
          </a:p>
          <a:p>
            <a:pPr marL="342900" indent="-342900" algn="ctr">
              <a:lnSpc>
                <a:spcPct val="100000"/>
              </a:lnSpc>
              <a:buFont typeface="Wingdings" panose="05000000000000000000" pitchFamily="2" charset="2"/>
              <a:buChar char="v"/>
            </a:pPr>
            <a:r>
              <a:rPr lang="cs-CZ" dirty="0">
                <a:latin typeface="Cambria Math" panose="02040503050406030204" pitchFamily="18" charset="0"/>
                <a:ea typeface="Cambria Math" panose="02040503050406030204" pitchFamily="18" charset="0"/>
              </a:rPr>
              <a:t>Základní stavební jednotka je svalové vlákno – myofibrila (tvořena  dvěma druhy bílkovinných vláken – aktin a </a:t>
            </a:r>
            <a:r>
              <a:rPr lang="cs-CZ" dirty="0" err="1">
                <a:latin typeface="Cambria Math" panose="02040503050406030204" pitchFamily="18" charset="0"/>
                <a:ea typeface="Cambria Math" panose="02040503050406030204" pitchFamily="18" charset="0"/>
              </a:rPr>
              <a:t>myosin</a:t>
            </a:r>
            <a:r>
              <a:rPr lang="cs-CZ" dirty="0">
                <a:latin typeface="Cambria Math" panose="02040503050406030204" pitchFamily="18" charset="0"/>
                <a:ea typeface="Cambria Math" panose="02040503050406030204" pitchFamily="18" charset="0"/>
              </a:rPr>
              <a:t>)</a:t>
            </a:r>
          </a:p>
          <a:p>
            <a:pPr marL="342900" indent="-342900" algn="ctr">
              <a:lnSpc>
                <a:spcPct val="100000"/>
              </a:lnSpc>
              <a:buFont typeface="Wingdings" panose="05000000000000000000" pitchFamily="2" charset="2"/>
              <a:buChar char="v"/>
            </a:pPr>
            <a:r>
              <a:rPr lang="cs-CZ" dirty="0">
                <a:latin typeface="Cambria Math" panose="02040503050406030204" pitchFamily="18" charset="0"/>
                <a:ea typeface="Cambria Math" panose="02040503050406030204" pitchFamily="18" charset="0"/>
              </a:rPr>
              <a:t>Svalová vlákna se dále spojují do snopečků a snopečky ve svaly </a:t>
            </a:r>
          </a:p>
          <a:p>
            <a:pPr marL="342900" indent="-342900" algn="ctr">
              <a:lnSpc>
                <a:spcPct val="100000"/>
              </a:lnSpc>
              <a:buFont typeface="Wingdings" panose="05000000000000000000" pitchFamily="2" charset="2"/>
              <a:buChar char="v"/>
            </a:pPr>
            <a:r>
              <a:rPr lang="cs-CZ" dirty="0">
                <a:latin typeface="Cambria Math" panose="02040503050406030204" pitchFamily="18" charset="0"/>
                <a:ea typeface="Cambria Math" panose="02040503050406030204" pitchFamily="18" charset="0"/>
              </a:rPr>
              <a:t>Svaly jsou obaleny vazivem – </a:t>
            </a:r>
            <a:r>
              <a:rPr lang="cs-CZ" dirty="0" err="1">
                <a:latin typeface="Cambria Math" panose="02040503050406030204" pitchFamily="18" charset="0"/>
                <a:ea typeface="Cambria Math" panose="02040503050406030204" pitchFamily="18" charset="0"/>
              </a:rPr>
              <a:t>endomysium</a:t>
            </a:r>
            <a:endParaRPr lang="cs-CZ" dirty="0">
              <a:latin typeface="Cambria Math" panose="02040503050406030204" pitchFamily="18" charset="0"/>
              <a:ea typeface="Cambria Math" panose="02040503050406030204" pitchFamily="18" charset="0"/>
            </a:endParaRPr>
          </a:p>
          <a:p>
            <a:pPr marL="342900" indent="-342900" algn="ctr">
              <a:lnSpc>
                <a:spcPct val="100000"/>
              </a:lnSpc>
              <a:buFont typeface="Wingdings" panose="05000000000000000000" pitchFamily="2" charset="2"/>
              <a:buChar char="v"/>
            </a:pPr>
            <a:r>
              <a:rPr lang="cs-CZ" dirty="0">
                <a:latin typeface="Cambria Math" panose="02040503050406030204" pitchFamily="18" charset="0"/>
                <a:ea typeface="Cambria Math" panose="02040503050406030204" pitchFamily="18" charset="0"/>
              </a:rPr>
              <a:t>Celý sval je pokryt vazivovým obalem – </a:t>
            </a:r>
            <a:r>
              <a:rPr lang="cs-CZ" dirty="0" err="1">
                <a:latin typeface="Cambria Math" panose="02040503050406030204" pitchFamily="18" charset="0"/>
                <a:ea typeface="Cambria Math" panose="02040503050406030204" pitchFamily="18" charset="0"/>
              </a:rPr>
              <a:t>epimysium</a:t>
            </a:r>
            <a:r>
              <a:rPr lang="cs-CZ" dirty="0">
                <a:latin typeface="Cambria Math" panose="02040503050406030204" pitchFamily="18" charset="0"/>
                <a:ea typeface="Cambria Math" panose="02040503050406030204" pitchFamily="18" charset="0"/>
              </a:rPr>
              <a:t> (fascie)</a:t>
            </a:r>
          </a:p>
          <a:p>
            <a:endParaRPr lang="cs-CZ" dirty="0"/>
          </a:p>
        </p:txBody>
      </p:sp>
    </p:spTree>
    <p:extLst>
      <p:ext uri="{BB962C8B-B14F-4D97-AF65-F5344CB8AC3E}">
        <p14:creationId xmlns:p14="http://schemas.microsoft.com/office/powerpoint/2010/main" val="36446657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4BEFF-6062-3E28-D288-2E6AFDCC0D9A}"/>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6F2404F4-7556-8338-9846-A8FFE4BBE1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FE42FD6-CB9E-0414-54CA-B9A365D2E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B22B3B3-BAB7-E30A-FF30-1B68C0454A62}"/>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Svalová soustava – </a:t>
            </a:r>
            <a:r>
              <a:rPr lang="cs-CZ" sz="2600" dirty="0">
                <a:solidFill>
                  <a:srgbClr val="FFFFFF"/>
                </a:solidFill>
              </a:rPr>
              <a:t>popis svalu</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D7624A9D-560D-1DBD-51FE-87577EE5E23F}"/>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7" name="Zástupný obsah 6">
            <a:extLst>
              <a:ext uri="{FF2B5EF4-FFF2-40B4-BE49-F238E27FC236}">
                <a16:creationId xmlns:a16="http://schemas.microsoft.com/office/drawing/2014/main" id="{B75C8605-DAA0-EAAC-AF6F-9A31C59AA611}"/>
              </a:ext>
            </a:extLst>
          </p:cNvPr>
          <p:cNvSpPr txBox="1">
            <a:spLocks noGrp="1"/>
          </p:cNvSpPr>
          <p:nvPr>
            <p:ph idx="1"/>
          </p:nvPr>
        </p:nvSpPr>
        <p:spPr>
          <a:xfrm>
            <a:off x="3508615" y="1176948"/>
            <a:ext cx="5174770" cy="4667945"/>
          </a:xfrm>
          <a:prstGeom prst="rect">
            <a:avLst/>
          </a:prstGeom>
          <a:noFill/>
        </p:spPr>
        <p:txBody>
          <a:bodyPr wrap="square">
            <a:spAutoFit/>
          </a:bodyPr>
          <a:lstStyle/>
          <a:p>
            <a:pPr marL="342900" indent="-342900" algn="ctr">
              <a:lnSpc>
                <a:spcPct val="100000"/>
              </a:lnSpc>
              <a:buFont typeface="Wingdings" panose="05000000000000000000" pitchFamily="2" charset="2"/>
              <a:buChar char="v"/>
            </a:pPr>
            <a:r>
              <a:rPr lang="cs-CZ" sz="2400" dirty="0">
                <a:latin typeface="Cambria Math" panose="02040503050406030204" pitchFamily="18" charset="0"/>
                <a:ea typeface="Cambria Math" panose="02040503050406030204" pitchFamily="18" charset="0"/>
              </a:rPr>
              <a:t>ZAČÁTEK – nejméně pohyblivý a pevně umístěný ke kosti (proximálně – k trupu)</a:t>
            </a:r>
          </a:p>
          <a:p>
            <a:pPr marL="342900" indent="-342900" algn="ctr">
              <a:lnSpc>
                <a:spcPct val="100000"/>
              </a:lnSpc>
              <a:buFont typeface="Wingdings" panose="05000000000000000000" pitchFamily="2" charset="2"/>
              <a:buChar char="v"/>
            </a:pPr>
            <a:r>
              <a:rPr lang="cs-CZ" sz="2400" dirty="0">
                <a:latin typeface="Cambria Math" panose="02040503050406030204" pitchFamily="18" charset="0"/>
                <a:ea typeface="Cambria Math" panose="02040503050406030204" pitchFamily="18" charset="0"/>
              </a:rPr>
              <a:t>SVALOVÉ BŘÍŠKO – nejširší, masité</a:t>
            </a:r>
          </a:p>
          <a:p>
            <a:pPr marL="342900" indent="-342900" algn="ctr">
              <a:lnSpc>
                <a:spcPct val="100000"/>
              </a:lnSpc>
              <a:buFont typeface="Wingdings" panose="05000000000000000000" pitchFamily="2" charset="2"/>
              <a:buChar char="v"/>
            </a:pPr>
            <a:r>
              <a:rPr lang="cs-CZ" sz="2400" dirty="0">
                <a:latin typeface="Cambria Math" panose="02040503050406030204" pitchFamily="18" charset="0"/>
                <a:ea typeface="Cambria Math" panose="02040503050406030204" pitchFamily="18" charset="0"/>
              </a:rPr>
              <a:t>ÚPON SVALU – šlacha – nejslabší článek svalového aparátu – pevně připojená na kost, při zranění dochází k porušení samotné šlachy</a:t>
            </a:r>
          </a:p>
          <a:p>
            <a:pPr marL="342900" indent="-342900" algn="ctr">
              <a:lnSpc>
                <a:spcPct val="100000"/>
              </a:lnSpc>
              <a:buFont typeface="Wingdings" panose="05000000000000000000" pitchFamily="2" charset="2"/>
              <a:buChar char="v"/>
            </a:pPr>
            <a:endParaRPr lang="cs-CZ" sz="2400" dirty="0">
              <a:latin typeface="Cambria Math" panose="02040503050406030204" pitchFamily="18" charset="0"/>
              <a:ea typeface="Cambria Math" panose="02040503050406030204" pitchFamily="18" charset="0"/>
            </a:endParaRPr>
          </a:p>
          <a:p>
            <a:pPr marL="342900" indent="-342900" algn="ctr">
              <a:lnSpc>
                <a:spcPct val="100000"/>
              </a:lnSpc>
              <a:buFont typeface="Wingdings" panose="05000000000000000000" pitchFamily="2" charset="2"/>
              <a:buChar char="v"/>
            </a:pPr>
            <a:r>
              <a:rPr lang="cs-CZ" sz="2400" dirty="0">
                <a:latin typeface="Cambria Math" panose="02040503050406030204" pitchFamily="18" charset="0"/>
                <a:ea typeface="Cambria Math" panose="02040503050406030204" pitchFamily="18" charset="0"/>
              </a:rPr>
              <a:t>Sval může mít rozdělený začátek – dvojhlavý, trojhlavý nebo čtyřhlavý</a:t>
            </a:r>
          </a:p>
        </p:txBody>
      </p:sp>
      <p:pic>
        <p:nvPicPr>
          <p:cNvPr id="14" name="Picture 2" descr="http://medicina.ronnie.cz/img/data/clanky/normal/1349_2.jpg"/>
          <p:cNvPicPr>
            <a:picLocks noChangeAspect="1" noChangeArrowheads="1"/>
          </p:cNvPicPr>
          <p:nvPr/>
        </p:nvPicPr>
        <p:blipFill>
          <a:blip r:embed="rId2" cstate="print">
            <a:alphaModFix/>
          </a:blip>
          <a:stretch>
            <a:fillRect/>
          </a:stretch>
        </p:blipFill>
        <p:spPr bwMode="auto">
          <a:xfrm>
            <a:off x="9159794" y="786618"/>
            <a:ext cx="2060198" cy="5314004"/>
          </a:xfrm>
          <a:prstGeom prst="rect">
            <a:avLst/>
          </a:prstGeom>
          <a:noFill/>
        </p:spPr>
      </p:pic>
    </p:spTree>
    <p:extLst>
      <p:ext uri="{BB962C8B-B14F-4D97-AF65-F5344CB8AC3E}">
        <p14:creationId xmlns:p14="http://schemas.microsoft.com/office/powerpoint/2010/main" val="2443664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92CEE5-C40E-4B23-D8E9-323BA2319E8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FCD5797-18CF-90E9-F3E0-A632A6B2D92B}"/>
              </a:ext>
            </a:extLst>
          </p:cNvPr>
          <p:cNvSpPr>
            <a:spLocks noGrp="1"/>
          </p:cNvSpPr>
          <p:nvPr>
            <p:ph idx="1"/>
          </p:nvPr>
        </p:nvSpPr>
        <p:spPr/>
        <p:txBody>
          <a:bodyPr/>
          <a:lstStyle/>
          <a:p>
            <a:endParaRPr lang="cs-CZ"/>
          </a:p>
        </p:txBody>
      </p:sp>
      <p:sp>
        <p:nvSpPr>
          <p:cNvPr id="4" name="Zástupný symbol pro zápatí 3">
            <a:extLst>
              <a:ext uri="{FF2B5EF4-FFF2-40B4-BE49-F238E27FC236}">
                <a16:creationId xmlns:a16="http://schemas.microsoft.com/office/drawing/2014/main" id="{DBD4AE3F-C9FA-CF2B-FA53-7945934BDAE6}"/>
              </a:ext>
            </a:extLst>
          </p:cNvPr>
          <p:cNvSpPr>
            <a:spLocks noGrp="1"/>
          </p:cNvSpPr>
          <p:nvPr>
            <p:ph type="ftr" sz="quarter" idx="11"/>
          </p:nvPr>
        </p:nvSpPr>
        <p:spPr/>
        <p:txBody>
          <a:bodyPr/>
          <a:lstStyle/>
          <a:p>
            <a:r>
              <a:rPr lang="cs-CZ"/>
              <a:t>www.studiolevitas.cz</a:t>
            </a:r>
          </a:p>
        </p:txBody>
      </p:sp>
      <p:pic>
        <p:nvPicPr>
          <p:cNvPr id="5" name="Online médium 3" title="Biceps Tendon Tear -- Deadlift">
            <a:hlinkClick r:id="" action="ppaction://media"/>
            <a:extLst>
              <a:ext uri="{FF2B5EF4-FFF2-40B4-BE49-F238E27FC236}">
                <a16:creationId xmlns:a16="http://schemas.microsoft.com/office/drawing/2014/main" id="{FB3EF51F-8051-8CFF-13B9-548967D8B6DE}"/>
              </a:ext>
            </a:extLst>
          </p:cNvPr>
          <p:cNvPicPr>
            <a:picLocks noRot="1" noChangeAspect="1"/>
          </p:cNvPicPr>
          <p:nvPr>
            <a:videoFile r:link="rId1"/>
          </p:nvPr>
        </p:nvPicPr>
        <p:blipFill>
          <a:blip r:embed="rId3"/>
          <a:stretch>
            <a:fillRect/>
          </a:stretch>
        </p:blipFill>
        <p:spPr>
          <a:xfrm>
            <a:off x="1904214" y="1102936"/>
            <a:ext cx="8314442" cy="5027989"/>
          </a:xfrm>
          <a:prstGeom prst="rect">
            <a:avLst/>
          </a:prstGeom>
        </p:spPr>
      </p:pic>
    </p:spTree>
    <p:extLst>
      <p:ext uri="{BB962C8B-B14F-4D97-AF65-F5344CB8AC3E}">
        <p14:creationId xmlns:p14="http://schemas.microsoft.com/office/powerpoint/2010/main" val="27488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6C3C6-9B20-A914-9E17-E8D691E886D9}"/>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90B10ED3-C628-6931-A8AE-0A3D1E19A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C56F9C7-8CB0-66D0-9D04-709DE5A3F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D54F493-0E56-3C15-CC6F-66C5A6E40052}"/>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Svalová soustava – </a:t>
            </a:r>
            <a:r>
              <a:rPr lang="cs-CZ" sz="2600" dirty="0">
                <a:solidFill>
                  <a:srgbClr val="FFFFFF"/>
                </a:solidFill>
              </a:rPr>
              <a:t>dělení svalů</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BDEE4DD2-F281-384E-285C-7D5D877DBAEE}"/>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6" name="Zástupný obsah 2">
            <a:extLst>
              <a:ext uri="{FF2B5EF4-FFF2-40B4-BE49-F238E27FC236}">
                <a16:creationId xmlns:a16="http://schemas.microsoft.com/office/drawing/2014/main" id="{046AD72B-38B9-5820-223F-C7CFDEF65243}"/>
              </a:ext>
            </a:extLst>
          </p:cNvPr>
          <p:cNvSpPr>
            <a:spLocks noGrp="1"/>
          </p:cNvSpPr>
          <p:nvPr>
            <p:ph idx="1"/>
          </p:nvPr>
        </p:nvSpPr>
        <p:spPr>
          <a:xfrm>
            <a:off x="3473753" y="628650"/>
            <a:ext cx="8318197" cy="5372101"/>
          </a:xfrm>
        </p:spPr>
        <p:txBody>
          <a:bodyPr>
            <a:normAutofit fontScale="85000" lnSpcReduction="20000"/>
          </a:bodyPr>
          <a:lstStyle/>
          <a:p>
            <a:pPr marL="342900" indent="-342900">
              <a:buFont typeface="Wingdings" panose="05000000000000000000" pitchFamily="2" charset="2"/>
              <a:buChar char="v"/>
            </a:pPr>
            <a:r>
              <a:rPr lang="cs-CZ" dirty="0">
                <a:latin typeface="Cambria Math" panose="02040503050406030204" pitchFamily="18" charset="0"/>
                <a:ea typeface="Cambria Math" panose="02040503050406030204" pitchFamily="18" charset="0"/>
              </a:rPr>
              <a:t>PODLE FUNKCE/TYPU POHYBU:</a:t>
            </a:r>
          </a:p>
          <a:p>
            <a:pPr marL="342900" indent="-342900">
              <a:buFontTx/>
              <a:buChar char="-"/>
            </a:pPr>
            <a:r>
              <a:rPr lang="cs-CZ" dirty="0">
                <a:latin typeface="Cambria Math" panose="02040503050406030204" pitchFamily="18" charset="0"/>
                <a:ea typeface="Cambria Math" panose="02040503050406030204" pitchFamily="18" charset="0"/>
              </a:rPr>
              <a:t>flexory, extenzory, abduktory, adduktory…</a:t>
            </a:r>
          </a:p>
          <a:p>
            <a:pPr marL="342900" indent="-342900">
              <a:buFont typeface="Wingdings" panose="05000000000000000000" pitchFamily="2" charset="2"/>
              <a:buChar char="v"/>
            </a:pPr>
            <a:r>
              <a:rPr lang="cs-CZ" dirty="0">
                <a:latin typeface="Cambria Math" panose="02040503050406030204" pitchFamily="18" charset="0"/>
                <a:ea typeface="Cambria Math" panose="02040503050406030204" pitchFamily="18" charset="0"/>
              </a:rPr>
              <a:t> PODLE VZÁJEMNÉHO VZTAHU SVALŮ:</a:t>
            </a:r>
          </a:p>
          <a:p>
            <a:pPr marL="342900" indent="-342900">
              <a:buFontTx/>
              <a:buChar char="-"/>
            </a:pPr>
            <a:r>
              <a:rPr lang="cs-CZ" dirty="0">
                <a:latin typeface="Cambria Math" panose="02040503050406030204" pitchFamily="18" charset="0"/>
                <a:ea typeface="Cambria Math" panose="02040503050406030204" pitchFamily="18" charset="0"/>
              </a:rPr>
              <a:t>Agonista (vykonává daný pohyb)</a:t>
            </a:r>
          </a:p>
          <a:p>
            <a:pPr marL="342900" indent="-342900">
              <a:buFontTx/>
              <a:buChar char="-"/>
            </a:pPr>
            <a:r>
              <a:rPr lang="cs-CZ" dirty="0">
                <a:latin typeface="Cambria Math" panose="02040503050406030204" pitchFamily="18" charset="0"/>
                <a:ea typeface="Cambria Math" panose="02040503050406030204" pitchFamily="18" charset="0"/>
              </a:rPr>
              <a:t>Antagonista (působí proti danému pohybu)</a:t>
            </a:r>
          </a:p>
          <a:p>
            <a:pPr marL="342900" indent="-342900">
              <a:buFontTx/>
              <a:buChar char="-"/>
            </a:pPr>
            <a:r>
              <a:rPr lang="cs-CZ" dirty="0">
                <a:latin typeface="Cambria Math" panose="02040503050406030204" pitchFamily="18" charset="0"/>
                <a:ea typeface="Cambria Math" panose="02040503050406030204" pitchFamily="18" charset="0"/>
              </a:rPr>
              <a:t>Synergista (pomáhá danému pohybu)</a:t>
            </a:r>
          </a:p>
          <a:p>
            <a:pPr marL="342900" indent="-342900">
              <a:buFontTx/>
              <a:buChar char="-"/>
            </a:pPr>
            <a:endParaRPr lang="cs-CZ" dirty="0">
              <a:latin typeface="Cambria Math" panose="02040503050406030204" pitchFamily="18" charset="0"/>
              <a:ea typeface="Cambria Math" panose="02040503050406030204" pitchFamily="18" charset="0"/>
            </a:endParaRPr>
          </a:p>
          <a:p>
            <a:r>
              <a:rPr lang="cs-CZ" dirty="0">
                <a:latin typeface="Cambria Math" panose="02040503050406030204" pitchFamily="18" charset="0"/>
                <a:ea typeface="Cambria Math" panose="02040503050406030204" pitchFamily="18" charset="0"/>
              </a:rPr>
              <a:t>+ Stabilizační fixační svaly (např. extenzi kolene provádí čtyřhlavý sval stehenní, ale víme, že samotný pohyb provádí především přímá hlava, ostatní hlavy fixují)</a:t>
            </a:r>
          </a:p>
          <a:p>
            <a:r>
              <a:rPr lang="cs-CZ" dirty="0">
                <a:latin typeface="Cambria Math" panose="02040503050406030204" pitchFamily="18" charset="0"/>
                <a:ea typeface="Cambria Math" panose="02040503050406030204" pitchFamily="18" charset="0"/>
              </a:rPr>
              <a:t>+ Neutralizační svaly (ruší nežádoucí směry pohybů u svalů)</a:t>
            </a:r>
          </a:p>
          <a:p>
            <a:endParaRPr lang="cs-CZ" dirty="0">
              <a:latin typeface="Cambria Math" panose="02040503050406030204" pitchFamily="18" charset="0"/>
              <a:ea typeface="Cambria Math" panose="02040503050406030204" pitchFamily="18" charset="0"/>
            </a:endParaRPr>
          </a:p>
          <a:p>
            <a:endParaRPr lang="cs-CZ" dirty="0">
              <a:latin typeface="Cambria Math" panose="02040503050406030204" pitchFamily="18" charset="0"/>
              <a:ea typeface="Cambria Math" panose="02040503050406030204" pitchFamily="18" charset="0"/>
            </a:endParaRPr>
          </a:p>
          <a:p>
            <a:r>
              <a:rPr lang="cs-CZ" dirty="0">
                <a:latin typeface="Cambria Math" panose="02040503050406030204" pitchFamily="18" charset="0"/>
                <a:ea typeface="Cambria Math" panose="02040503050406030204" pitchFamily="18" charset="0"/>
              </a:rPr>
              <a:t> Správnou souhru všech svalů na daném pohybu nazýváme svalovou koordinací.</a:t>
            </a:r>
          </a:p>
        </p:txBody>
      </p:sp>
    </p:spTree>
    <p:extLst>
      <p:ext uri="{BB962C8B-B14F-4D97-AF65-F5344CB8AC3E}">
        <p14:creationId xmlns:p14="http://schemas.microsoft.com/office/powerpoint/2010/main" val="245845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24FA7-9FE4-FFE5-FC2E-16432FB2A7DB}"/>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46516AEB-FE7D-0D60-44D7-51DA81970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49EC2F4-2F78-1CDB-FB20-5A39CCA27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101F756-A2A3-BDCE-53A0-66E4AA69EEDE}"/>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Kosterní soustava</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2D078C99-E4D1-AC31-2BAD-937A3ED61700}"/>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pic>
        <p:nvPicPr>
          <p:cNvPr id="6" name="Zástupný symbol pro obsah 5">
            <a:extLst>
              <a:ext uri="{FF2B5EF4-FFF2-40B4-BE49-F238E27FC236}">
                <a16:creationId xmlns:a16="http://schemas.microsoft.com/office/drawing/2014/main" id="{33E28B16-887F-4C64-B3C7-3108D448D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2428" y="925881"/>
            <a:ext cx="6780700" cy="4339648"/>
          </a:xfrm>
          <a:prstGeom prst="rect">
            <a:avLst/>
          </a:prstGeom>
        </p:spPr>
      </p:pic>
    </p:spTree>
    <p:extLst>
      <p:ext uri="{BB962C8B-B14F-4D97-AF65-F5344CB8AC3E}">
        <p14:creationId xmlns:p14="http://schemas.microsoft.com/office/powerpoint/2010/main" val="40126243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697F-5027-7B1C-29DE-26C271CE09B5}"/>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634F0AB7-4C08-C00F-D0F9-09296D56A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83C7E27-8309-38A4-ABC5-3B8D08F83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6044DCE-E271-A755-5DB0-0A3C519EDC58}"/>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Svalová soustava – </a:t>
            </a:r>
            <a:r>
              <a:rPr lang="cs-CZ" sz="2600" dirty="0">
                <a:solidFill>
                  <a:srgbClr val="FFFFFF"/>
                </a:solidFill>
              </a:rPr>
              <a:t>dělení svalů</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4B09F601-A920-7862-CD29-F416395555B0}"/>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7" name="Zástupný obsah 2">
            <a:extLst>
              <a:ext uri="{FF2B5EF4-FFF2-40B4-BE49-F238E27FC236}">
                <a16:creationId xmlns:a16="http://schemas.microsoft.com/office/drawing/2014/main" id="{083CADBA-9C38-2855-53CA-883B12E4FA5A}"/>
              </a:ext>
            </a:extLst>
          </p:cNvPr>
          <p:cNvSpPr txBox="1">
            <a:spLocks/>
          </p:cNvSpPr>
          <p:nvPr/>
        </p:nvSpPr>
        <p:spPr>
          <a:xfrm>
            <a:off x="3590554" y="933699"/>
            <a:ext cx="10134600" cy="4990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latin typeface="Cambria Math" panose="02040503050406030204" pitchFamily="18" charset="0"/>
                <a:ea typeface="Cambria Math" panose="02040503050406030204" pitchFamily="18" charset="0"/>
              </a:rPr>
              <a:t>Příklad:</a:t>
            </a:r>
          </a:p>
          <a:p>
            <a:r>
              <a:rPr lang="cs-CZ" dirty="0">
                <a:latin typeface="Cambria Math" panose="02040503050406030204" pitchFamily="18" charset="0"/>
                <a:ea typeface="Cambria Math" panose="02040503050406030204" pitchFamily="18" charset="0"/>
              </a:rPr>
              <a:t>Abdukce paže</a:t>
            </a:r>
          </a:p>
          <a:p>
            <a:pPr marL="342900" indent="-342900">
              <a:buFontTx/>
              <a:buChar char="-"/>
            </a:pPr>
            <a:r>
              <a:rPr lang="cs-CZ" dirty="0">
                <a:latin typeface="Cambria Math" panose="02040503050406030204" pitchFamily="18" charset="0"/>
                <a:ea typeface="Cambria Math" panose="02040503050406030204" pitchFamily="18" charset="0"/>
              </a:rPr>
              <a:t>Agonista – </a:t>
            </a:r>
            <a:r>
              <a:rPr lang="cs-CZ" dirty="0" err="1">
                <a:latin typeface="Cambria Math" panose="02040503050406030204" pitchFamily="18" charset="0"/>
                <a:ea typeface="Cambria Math" panose="02040503050406030204" pitchFamily="18" charset="0"/>
              </a:rPr>
              <a:t>deltoideus</a:t>
            </a:r>
            <a:endParaRPr lang="cs-CZ" dirty="0">
              <a:latin typeface="Cambria Math" panose="02040503050406030204" pitchFamily="18" charset="0"/>
              <a:ea typeface="Cambria Math" panose="02040503050406030204" pitchFamily="18" charset="0"/>
            </a:endParaRPr>
          </a:p>
          <a:p>
            <a:pPr marL="342900" indent="-342900">
              <a:buFontTx/>
              <a:buChar char="-"/>
            </a:pPr>
            <a:r>
              <a:rPr lang="cs-CZ" dirty="0">
                <a:latin typeface="Cambria Math" panose="02040503050406030204" pitchFamily="18" charset="0"/>
                <a:ea typeface="Cambria Math" panose="02040503050406030204" pitchFamily="18" charset="0"/>
              </a:rPr>
              <a:t>Antagonista – </a:t>
            </a:r>
            <a:r>
              <a:rPr lang="cs-CZ" dirty="0" err="1">
                <a:latin typeface="Cambria Math" panose="02040503050406030204" pitchFamily="18" charset="0"/>
                <a:ea typeface="Cambria Math" panose="02040503050406030204" pitchFamily="18" charset="0"/>
              </a:rPr>
              <a:t>latissimus</a:t>
            </a:r>
            <a:r>
              <a:rPr lang="cs-CZ" dirty="0">
                <a:latin typeface="Cambria Math" panose="02040503050406030204" pitchFamily="18" charset="0"/>
                <a:ea typeface="Cambria Math" panose="02040503050406030204" pitchFamily="18" charset="0"/>
              </a:rPr>
              <a:t> </a:t>
            </a:r>
            <a:r>
              <a:rPr lang="cs-CZ" dirty="0" err="1">
                <a:latin typeface="Cambria Math" panose="02040503050406030204" pitchFamily="18" charset="0"/>
                <a:ea typeface="Cambria Math" panose="02040503050406030204" pitchFamily="18" charset="0"/>
              </a:rPr>
              <a:t>dorsi</a:t>
            </a:r>
            <a:endParaRPr lang="cs-CZ" dirty="0">
              <a:latin typeface="Cambria Math" panose="02040503050406030204" pitchFamily="18" charset="0"/>
              <a:ea typeface="Cambria Math" panose="02040503050406030204" pitchFamily="18" charset="0"/>
            </a:endParaRPr>
          </a:p>
          <a:p>
            <a:pPr marL="342900" indent="-342900">
              <a:buFontTx/>
              <a:buChar char="-"/>
            </a:pPr>
            <a:r>
              <a:rPr lang="cs-CZ" dirty="0">
                <a:latin typeface="Cambria Math" panose="02040503050406030204" pitchFamily="18" charset="0"/>
                <a:ea typeface="Cambria Math" panose="02040503050406030204" pitchFamily="18" charset="0"/>
              </a:rPr>
              <a:t>Synergista – </a:t>
            </a:r>
            <a:r>
              <a:rPr lang="cs-CZ" dirty="0" err="1">
                <a:latin typeface="Cambria Math" panose="02040503050406030204" pitchFamily="18" charset="0"/>
                <a:ea typeface="Cambria Math" panose="02040503050406030204" pitchFamily="18" charset="0"/>
              </a:rPr>
              <a:t>Supraspinatus</a:t>
            </a:r>
            <a:endParaRPr lang="cs-CZ" dirty="0">
              <a:latin typeface="Cambria Math" panose="02040503050406030204" pitchFamily="18" charset="0"/>
              <a:ea typeface="Cambria Math" panose="02040503050406030204" pitchFamily="18" charset="0"/>
            </a:endParaRPr>
          </a:p>
          <a:p>
            <a:r>
              <a:rPr lang="cs-CZ" dirty="0">
                <a:latin typeface="Cambria Math" panose="02040503050406030204" pitchFamily="18" charset="0"/>
                <a:ea typeface="Cambria Math" panose="02040503050406030204" pitchFamily="18" charset="0"/>
              </a:rPr>
              <a:t>Flexe kyčle</a:t>
            </a:r>
          </a:p>
          <a:p>
            <a:pPr marL="342900" indent="-342900">
              <a:buFontTx/>
              <a:buChar char="-"/>
            </a:pPr>
            <a:r>
              <a:rPr lang="cs-CZ" dirty="0">
                <a:latin typeface="Cambria Math" panose="02040503050406030204" pitchFamily="18" charset="0"/>
                <a:ea typeface="Cambria Math" panose="02040503050406030204" pitchFamily="18" charset="0"/>
              </a:rPr>
              <a:t>Agonista – </a:t>
            </a:r>
            <a:r>
              <a:rPr lang="cs-CZ" dirty="0" err="1">
                <a:latin typeface="Cambria Math" panose="02040503050406030204" pitchFamily="18" charset="0"/>
                <a:ea typeface="Cambria Math" panose="02040503050406030204" pitchFamily="18" charset="0"/>
              </a:rPr>
              <a:t>iliopsoas</a:t>
            </a:r>
            <a:endParaRPr lang="cs-CZ" dirty="0">
              <a:latin typeface="Cambria Math" panose="02040503050406030204" pitchFamily="18" charset="0"/>
              <a:ea typeface="Cambria Math" panose="02040503050406030204" pitchFamily="18" charset="0"/>
            </a:endParaRPr>
          </a:p>
          <a:p>
            <a:pPr marL="342900" indent="-342900">
              <a:buFontTx/>
              <a:buChar char="-"/>
            </a:pPr>
            <a:r>
              <a:rPr lang="cs-CZ" dirty="0">
                <a:latin typeface="Cambria Math" panose="02040503050406030204" pitchFamily="18" charset="0"/>
                <a:ea typeface="Cambria Math" panose="02040503050406030204" pitchFamily="18" charset="0"/>
              </a:rPr>
              <a:t>Antagonista – </a:t>
            </a:r>
            <a:r>
              <a:rPr lang="cs-CZ" dirty="0" err="1">
                <a:latin typeface="Cambria Math" panose="02040503050406030204" pitchFamily="18" charset="0"/>
                <a:ea typeface="Cambria Math" panose="02040503050406030204" pitchFamily="18" charset="0"/>
              </a:rPr>
              <a:t>semitendinosus</a:t>
            </a:r>
            <a:r>
              <a:rPr lang="cs-CZ" dirty="0">
                <a:latin typeface="Cambria Math" panose="02040503050406030204" pitchFamily="18" charset="0"/>
                <a:ea typeface="Cambria Math" panose="02040503050406030204" pitchFamily="18" charset="0"/>
              </a:rPr>
              <a:t>/</a:t>
            </a:r>
            <a:r>
              <a:rPr lang="cs-CZ" dirty="0" err="1">
                <a:latin typeface="Cambria Math" panose="02040503050406030204" pitchFamily="18" charset="0"/>
                <a:ea typeface="Cambria Math" panose="02040503050406030204" pitchFamily="18" charset="0"/>
              </a:rPr>
              <a:t>semimembranosus</a:t>
            </a:r>
            <a:endParaRPr lang="cs-CZ" dirty="0">
              <a:latin typeface="Cambria Math" panose="02040503050406030204" pitchFamily="18" charset="0"/>
              <a:ea typeface="Cambria Math" panose="02040503050406030204" pitchFamily="18" charset="0"/>
            </a:endParaRPr>
          </a:p>
          <a:p>
            <a:pPr marL="342900" indent="-342900">
              <a:buFontTx/>
              <a:buChar char="-"/>
            </a:pPr>
            <a:r>
              <a:rPr lang="cs-CZ" dirty="0">
                <a:latin typeface="Cambria Math" panose="02040503050406030204" pitchFamily="18" charset="0"/>
                <a:ea typeface="Cambria Math" panose="02040503050406030204" pitchFamily="18" charset="0"/>
              </a:rPr>
              <a:t>Synergista - </a:t>
            </a:r>
            <a:r>
              <a:rPr lang="cs-CZ" dirty="0" err="1">
                <a:latin typeface="Cambria Math" panose="02040503050406030204" pitchFamily="18" charset="0"/>
                <a:ea typeface="Cambria Math" panose="02040503050406030204" pitchFamily="18" charset="0"/>
              </a:rPr>
              <a:t>kvadratus</a:t>
            </a:r>
            <a:r>
              <a:rPr lang="cs-CZ" dirty="0">
                <a:latin typeface="Cambria Math" panose="02040503050406030204" pitchFamily="18" charset="0"/>
                <a:ea typeface="Cambria Math" panose="02040503050406030204" pitchFamily="18" charset="0"/>
              </a:rPr>
              <a:t> </a:t>
            </a:r>
            <a:r>
              <a:rPr lang="cs-CZ" dirty="0" err="1">
                <a:latin typeface="Cambria Math" panose="02040503050406030204" pitchFamily="18" charset="0"/>
                <a:ea typeface="Cambria Math" panose="02040503050406030204" pitchFamily="18" charset="0"/>
              </a:rPr>
              <a:t>femoris</a:t>
            </a:r>
            <a:r>
              <a:rPr lang="cs-CZ" dirty="0">
                <a:latin typeface="Cambria Math" panose="02040503050406030204" pitchFamily="18" charset="0"/>
                <a:ea typeface="Cambria Math" panose="02040503050406030204" pitchFamily="18" charset="0"/>
              </a:rPr>
              <a:t> (</a:t>
            </a:r>
            <a:r>
              <a:rPr lang="cs-CZ" dirty="0" err="1">
                <a:latin typeface="Cambria Math" panose="02040503050406030204" pitchFamily="18" charset="0"/>
                <a:ea typeface="Cambria Math" panose="02040503050406030204" pitchFamily="18" charset="0"/>
              </a:rPr>
              <a:t>rectus</a:t>
            </a:r>
            <a:r>
              <a:rPr lang="cs-CZ" dirty="0">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3547881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Antagonista"/>
          <p:cNvPicPr>
            <a:picLocks noChangeAspect="1" noChangeArrowheads="1"/>
          </p:cNvPicPr>
          <p:nvPr/>
        </p:nvPicPr>
        <p:blipFill>
          <a:blip r:embed="rId2" cstate="print"/>
          <a:stretch>
            <a:fillRect/>
          </a:stretch>
        </p:blipFill>
        <p:spPr bwMode="auto">
          <a:xfrm>
            <a:off x="484632" y="2405963"/>
            <a:ext cx="3517119" cy="2039928"/>
          </a:xfrm>
          <a:prstGeom prst="rect">
            <a:avLst/>
          </a:prstGeom>
          <a:noFill/>
        </p:spPr>
      </p:pic>
      <p:cxnSp>
        <p:nvCxnSpPr>
          <p:cNvPr id="1042" name="Straight Connector 1041">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26" name="Picture 2" descr="Agonista"/>
          <p:cNvPicPr>
            <a:picLocks noGrp="1" noChangeAspect="1" noChangeArrowheads="1"/>
          </p:cNvPicPr>
          <p:nvPr>
            <p:ph idx="1"/>
          </p:nvPr>
        </p:nvPicPr>
        <p:blipFill>
          <a:blip r:embed="rId3" cstate="print"/>
          <a:stretch>
            <a:fillRect/>
          </a:stretch>
        </p:blipFill>
        <p:spPr bwMode="auto">
          <a:xfrm>
            <a:off x="4310676" y="2400097"/>
            <a:ext cx="3537345" cy="2051659"/>
          </a:xfrm>
          <a:prstGeom prst="rect">
            <a:avLst/>
          </a:prstGeom>
          <a:noFill/>
        </p:spPr>
      </p:pic>
      <p:cxnSp>
        <p:nvCxnSpPr>
          <p:cNvPr id="1044" name="Straight Connector 1043">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30" name="Picture 6" descr="Synergista"/>
          <p:cNvPicPr>
            <a:picLocks noChangeAspect="1" noChangeArrowheads="1"/>
          </p:cNvPicPr>
          <p:nvPr/>
        </p:nvPicPr>
        <p:blipFill>
          <a:blip r:embed="rId4" cstate="print"/>
          <a:stretch>
            <a:fillRect/>
          </a:stretch>
        </p:blipFill>
        <p:spPr bwMode="auto">
          <a:xfrm>
            <a:off x="8162336" y="2405963"/>
            <a:ext cx="3517120" cy="2039929"/>
          </a:xfrm>
          <a:prstGeom prst="rect">
            <a:avLst/>
          </a:prstGeom>
          <a:noFill/>
        </p:spPr>
      </p:pic>
      <p:sp>
        <p:nvSpPr>
          <p:cNvPr id="4" name="Zástupný symbol pro zápatí 3">
            <a:extLst>
              <a:ext uri="{FF2B5EF4-FFF2-40B4-BE49-F238E27FC236}">
                <a16:creationId xmlns:a16="http://schemas.microsoft.com/office/drawing/2014/main" id="{74968995-7A2C-C157-8D7B-4EF0CBDAE92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www.studiolevitas.cz</a:t>
            </a:r>
          </a:p>
        </p:txBody>
      </p:sp>
    </p:spTree>
    <p:extLst>
      <p:ext uri="{BB962C8B-B14F-4D97-AF65-F5344CB8AC3E}">
        <p14:creationId xmlns:p14="http://schemas.microsoft.com/office/powerpoint/2010/main" val="23933782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A294F-7F27-9F8F-1585-64584112A1D8}"/>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7413E449-1931-2EA6-3C0B-6EFDA3846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E8B3EEC-57BD-8A92-C456-09672087D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587800F-5F5B-61CB-E356-7C78686A2D72}"/>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Svalová soustava – </a:t>
            </a:r>
            <a:r>
              <a:rPr lang="cs-CZ" sz="2600" dirty="0">
                <a:solidFill>
                  <a:srgbClr val="FFFFFF"/>
                </a:solidFill>
              </a:rPr>
              <a:t>dělení svalů</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59DC39B7-C9C9-ECB4-CA38-EC75FFEEB36C}"/>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7" name="Zástupný obsah 2">
            <a:extLst>
              <a:ext uri="{FF2B5EF4-FFF2-40B4-BE49-F238E27FC236}">
                <a16:creationId xmlns:a16="http://schemas.microsoft.com/office/drawing/2014/main" id="{E4C483AE-4AE0-62CE-D676-205FD73B7CD5}"/>
              </a:ext>
            </a:extLst>
          </p:cNvPr>
          <p:cNvSpPr txBox="1">
            <a:spLocks/>
          </p:cNvSpPr>
          <p:nvPr/>
        </p:nvSpPr>
        <p:spPr>
          <a:xfrm>
            <a:off x="3756072" y="2410074"/>
            <a:ext cx="6324971" cy="4990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latin typeface="Cambria Math" panose="02040503050406030204" pitchFamily="18" charset="0"/>
                <a:ea typeface="Cambria Math" panose="02040503050406030204" pitchFamily="18" charset="0"/>
              </a:rPr>
              <a:t>Posturální svaly – svým trvale zvýšeným napětím udržují vzpřímené držení těla. Tendují ke zkracování.</a:t>
            </a:r>
          </a:p>
          <a:p>
            <a:r>
              <a:rPr lang="cs-CZ" dirty="0" err="1">
                <a:latin typeface="Cambria Math" panose="02040503050406030204" pitchFamily="18" charset="0"/>
                <a:ea typeface="Cambria Math" panose="02040503050406030204" pitchFamily="18" charset="0"/>
              </a:rPr>
              <a:t>Fázické</a:t>
            </a:r>
            <a:r>
              <a:rPr lang="cs-CZ" dirty="0">
                <a:latin typeface="Cambria Math" panose="02040503050406030204" pitchFamily="18" charset="0"/>
                <a:ea typeface="Cambria Math" panose="02040503050406030204" pitchFamily="18" charset="0"/>
              </a:rPr>
              <a:t> svaly – zajišťují pohyb. Tendují k ochabování. </a:t>
            </a:r>
          </a:p>
        </p:txBody>
      </p:sp>
    </p:spTree>
    <p:extLst>
      <p:ext uri="{BB962C8B-B14F-4D97-AF65-F5344CB8AC3E}">
        <p14:creationId xmlns:p14="http://schemas.microsoft.com/office/powerpoint/2010/main" val="19534335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339EC-D28C-27F4-19CE-6BB5E2FDF292}"/>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19BF7461-6574-C7BA-2125-FA2A27EDB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1C2C818-BFF1-44BC-1637-0BFA7E898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4E38C2F-85E8-5E47-D463-14984712C262}"/>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Svalová soustava – </a:t>
            </a:r>
            <a:r>
              <a:rPr lang="cs-CZ" sz="2600" dirty="0">
                <a:solidFill>
                  <a:srgbClr val="FFFFFF"/>
                </a:solidFill>
              </a:rPr>
              <a:t>Zkřížené syndromy</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4BF832A2-D6CB-61A3-0487-BF250BB5E632}"/>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pic>
        <p:nvPicPr>
          <p:cNvPr id="6" name="Zástupný symbol pro obsah 5">
            <a:extLst>
              <a:ext uri="{FF2B5EF4-FFF2-40B4-BE49-F238E27FC236}">
                <a16:creationId xmlns:a16="http://schemas.microsoft.com/office/drawing/2014/main" id="{C2932A2A-5E51-42FC-BFB3-5C94922477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3147" y="917650"/>
            <a:ext cx="8332424" cy="4860580"/>
          </a:xfrm>
          <a:prstGeom prst="rect">
            <a:avLst/>
          </a:prstGeom>
        </p:spPr>
      </p:pic>
    </p:spTree>
    <p:extLst>
      <p:ext uri="{BB962C8B-B14F-4D97-AF65-F5344CB8AC3E}">
        <p14:creationId xmlns:p14="http://schemas.microsoft.com/office/powerpoint/2010/main" val="14893335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A5EB8-9D6A-20C3-F286-009DBB4B1D2D}"/>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A1EC7618-BAD2-DC2D-1DB2-95733C75E9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DD5C883-548B-441C-9C11-141832AF31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DB18AF7-3A9A-85C3-BD12-7D59442A7CB3}"/>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Svalová soustava – </a:t>
            </a:r>
            <a:r>
              <a:rPr lang="cs-CZ" sz="2600" dirty="0">
                <a:solidFill>
                  <a:srgbClr val="FFFFFF"/>
                </a:solidFill>
              </a:rPr>
              <a:t>Dolní zkřížený syndrom</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6DB38B5D-F948-BB16-12BA-BE05DB12A5ED}"/>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5" name="Zástupný obsah 4">
            <a:extLst>
              <a:ext uri="{FF2B5EF4-FFF2-40B4-BE49-F238E27FC236}">
                <a16:creationId xmlns:a16="http://schemas.microsoft.com/office/drawing/2014/main" id="{57F5AB11-1D0C-30AC-39CB-12BA1C25D1D4}"/>
              </a:ext>
            </a:extLst>
          </p:cNvPr>
          <p:cNvSpPr>
            <a:spLocks noGrp="1"/>
          </p:cNvSpPr>
          <p:nvPr>
            <p:ph idx="1"/>
          </p:nvPr>
        </p:nvSpPr>
        <p:spPr/>
        <p:txBody>
          <a:bodyPr/>
          <a:lstStyle/>
          <a:p>
            <a:endParaRPr lang="cs-CZ"/>
          </a:p>
        </p:txBody>
      </p:sp>
      <p:pic>
        <p:nvPicPr>
          <p:cNvPr id="141318" name="Picture 6" descr="Výsledek obrázku pro horní zk&amp;rcaron;í&amp;zcaron;ený syndrom"/>
          <p:cNvPicPr>
            <a:picLocks noChangeAspect="1" noChangeArrowheads="1"/>
          </p:cNvPicPr>
          <p:nvPr/>
        </p:nvPicPr>
        <p:blipFill>
          <a:blip r:embed="rId2" cstate="print"/>
          <a:stretch>
            <a:fillRect/>
          </a:stretch>
        </p:blipFill>
        <p:spPr bwMode="auto">
          <a:xfrm>
            <a:off x="4230634" y="1455272"/>
            <a:ext cx="6662372" cy="3947455"/>
          </a:xfrm>
          <a:prstGeom prst="rect">
            <a:avLst/>
          </a:prstGeom>
          <a:noFill/>
        </p:spPr>
      </p:pic>
    </p:spTree>
    <p:extLst>
      <p:ext uri="{BB962C8B-B14F-4D97-AF65-F5344CB8AC3E}">
        <p14:creationId xmlns:p14="http://schemas.microsoft.com/office/powerpoint/2010/main" val="12058912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B8A5E-45DF-37BA-4A9A-B44886EC54AD}"/>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3217494C-0278-26AD-0E6F-A777E17302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FDD56C0-C013-5954-187E-C51CC63EB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F54C877-E3CD-BA2A-C527-9E64FD5F8574}"/>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Svalová soustava – </a:t>
            </a:r>
            <a:r>
              <a:rPr lang="cs-CZ" sz="2600" dirty="0">
                <a:solidFill>
                  <a:srgbClr val="FFFFFF"/>
                </a:solidFill>
              </a:rPr>
              <a:t>Horní zkřížený syndrom</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CA3E597C-C585-58C1-044A-577EE83ED132}"/>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pic>
        <p:nvPicPr>
          <p:cNvPr id="141314" name="Picture 2" descr="Výsledek obrázku pro horní zk&amp;rcaron;í&amp;zcaron;ený syndrom">
            <a:extLst>
              <a:ext uri="{FF2B5EF4-FFF2-40B4-BE49-F238E27FC236}">
                <a16:creationId xmlns:a16="http://schemas.microsoft.com/office/drawing/2014/main" id="{B971AE0A-E798-BDF8-386B-A00E6C435B0F}"/>
              </a:ext>
            </a:extLst>
          </p:cNvPr>
          <p:cNvPicPr>
            <a:picLocks noGrp="1" noChangeAspect="1" noChangeArrowheads="1"/>
          </p:cNvPicPr>
          <p:nvPr>
            <p:ph idx="1"/>
          </p:nvPr>
        </p:nvPicPr>
        <p:blipFill>
          <a:blip r:embed="rId2" cstate="print"/>
          <a:stretch>
            <a:fillRect/>
          </a:stretch>
        </p:blipFill>
        <p:spPr bwMode="auto">
          <a:xfrm>
            <a:off x="4990690" y="1048934"/>
            <a:ext cx="4728015" cy="4525385"/>
          </a:xfrm>
          <a:prstGeom prst="rect">
            <a:avLst/>
          </a:prstGeom>
          <a:noFill/>
        </p:spPr>
      </p:pic>
    </p:spTree>
    <p:extLst>
      <p:ext uri="{BB962C8B-B14F-4D97-AF65-F5344CB8AC3E}">
        <p14:creationId xmlns:p14="http://schemas.microsoft.com/office/powerpoint/2010/main" val="37639117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5EB37-09B4-E2B8-CA74-E2F4B39F4B2F}"/>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291AE395-F6B8-D005-70A1-8EC1CD06E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EAD4E73-0F3D-7E0E-5098-25A4C80B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0F040CC-5587-36C8-7582-EB979627A684}"/>
              </a:ext>
            </a:extLst>
          </p:cNvPr>
          <p:cNvSpPr>
            <a:spLocks noGrp="1"/>
          </p:cNvSpPr>
          <p:nvPr>
            <p:ph type="title"/>
          </p:nvPr>
        </p:nvSpPr>
        <p:spPr>
          <a:xfrm>
            <a:off x="640080" y="2074363"/>
            <a:ext cx="2752354" cy="2709275"/>
          </a:xfrm>
          <a:prstGeom prst="ellipse">
            <a:avLst/>
          </a:prstGeom>
          <a:solidFill>
            <a:srgbClr val="7030A0"/>
          </a:solidFill>
          <a:ln w="174625" cmpd="thinThick">
            <a:solidFill>
              <a:srgbClr val="3B018F"/>
            </a:solidFill>
          </a:ln>
        </p:spPr>
        <p:txBody>
          <a:bodyPr vert="horz" lIns="91440" tIns="45720" rIns="91440" bIns="45720" rtlCol="0" anchor="ctr">
            <a:normAutofit/>
          </a:bodyPr>
          <a:lstStyle/>
          <a:p>
            <a:pPr algn="ctr"/>
            <a:r>
              <a:rPr lang="cs-CZ" sz="2600" kern="1200" dirty="0">
                <a:solidFill>
                  <a:srgbClr val="FFFFFF"/>
                </a:solidFill>
                <a:latin typeface="+mj-lt"/>
                <a:ea typeface="+mj-ea"/>
                <a:cs typeface="+mj-cs"/>
              </a:rPr>
              <a:t>Svalová soustava – </a:t>
            </a:r>
            <a:r>
              <a:rPr lang="cs-CZ" sz="2600" dirty="0">
                <a:solidFill>
                  <a:srgbClr val="FFFFFF"/>
                </a:solidFill>
              </a:rPr>
              <a:t>Funkce svalu - kontrakce</a:t>
            </a:r>
            <a:endParaRPr lang="en-US" sz="2600" kern="1200" dirty="0">
              <a:solidFill>
                <a:srgbClr val="FFFFFF"/>
              </a:solidFill>
              <a:latin typeface="+mj-lt"/>
              <a:ea typeface="+mj-ea"/>
              <a:cs typeface="+mj-cs"/>
            </a:endParaRPr>
          </a:p>
        </p:txBody>
      </p:sp>
      <p:sp>
        <p:nvSpPr>
          <p:cNvPr id="4" name="Zástupný symbol pro zápatí 3">
            <a:extLst>
              <a:ext uri="{FF2B5EF4-FFF2-40B4-BE49-F238E27FC236}">
                <a16:creationId xmlns:a16="http://schemas.microsoft.com/office/drawing/2014/main" id="{A08D5E7F-C0CC-285D-A106-546B0CB0AAFE}"/>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www.studiolevitas.cz</a:t>
            </a:r>
          </a:p>
        </p:txBody>
      </p:sp>
      <p:sp>
        <p:nvSpPr>
          <p:cNvPr id="6" name="Zástupný obsah 2">
            <a:extLst>
              <a:ext uri="{FF2B5EF4-FFF2-40B4-BE49-F238E27FC236}">
                <a16:creationId xmlns:a16="http://schemas.microsoft.com/office/drawing/2014/main" id="{2A76D975-1739-96BE-E94B-EFD13251FFC1}"/>
              </a:ext>
            </a:extLst>
          </p:cNvPr>
          <p:cNvSpPr txBox="1">
            <a:spLocks/>
          </p:cNvSpPr>
          <p:nvPr/>
        </p:nvSpPr>
        <p:spPr>
          <a:xfrm>
            <a:off x="3745150" y="1657553"/>
            <a:ext cx="7525155" cy="45622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b="1" dirty="0">
                <a:latin typeface="Cambria Math" panose="02040503050406030204" pitchFamily="18" charset="0"/>
                <a:ea typeface="Cambria Math" panose="02040503050406030204" pitchFamily="18" charset="0"/>
              </a:rPr>
              <a:t>Izometrická kontrakce </a:t>
            </a:r>
            <a:r>
              <a:rPr lang="cs-CZ" dirty="0">
                <a:latin typeface="Cambria Math" panose="02040503050406030204" pitchFamily="18" charset="0"/>
                <a:ea typeface="Cambria Math" panose="02040503050406030204" pitchFamily="18" charset="0"/>
              </a:rPr>
              <a:t>– mění se napětí, zůstává délka</a:t>
            </a:r>
          </a:p>
          <a:p>
            <a:r>
              <a:rPr lang="cs-CZ" b="1" dirty="0">
                <a:latin typeface="Cambria Math" panose="02040503050406030204" pitchFamily="18" charset="0"/>
                <a:ea typeface="Cambria Math" panose="02040503050406030204" pitchFamily="18" charset="0"/>
              </a:rPr>
              <a:t>Izotonická kontrakce </a:t>
            </a:r>
            <a:r>
              <a:rPr lang="cs-CZ" dirty="0">
                <a:latin typeface="Cambria Math" panose="02040503050406030204" pitchFamily="18" charset="0"/>
                <a:ea typeface="Cambria Math" panose="02040503050406030204" pitchFamily="18" charset="0"/>
              </a:rPr>
              <a:t>– mění se délka, zůstává napětí (též dynamická kontrakce)</a:t>
            </a:r>
          </a:p>
          <a:p>
            <a:endParaRPr lang="cs-CZ" dirty="0">
              <a:latin typeface="Cambria Math" panose="02040503050406030204" pitchFamily="18" charset="0"/>
              <a:ea typeface="Cambria Math" panose="02040503050406030204" pitchFamily="18" charset="0"/>
            </a:endParaRPr>
          </a:p>
          <a:p>
            <a:r>
              <a:rPr lang="cs-CZ" b="1" dirty="0">
                <a:latin typeface="Cambria Math" panose="02040503050406030204" pitchFamily="18" charset="0"/>
                <a:ea typeface="Cambria Math" panose="02040503050406030204" pitchFamily="18" charset="0"/>
              </a:rPr>
              <a:t>Koncentrická kontrakce </a:t>
            </a:r>
            <a:r>
              <a:rPr lang="cs-CZ" dirty="0">
                <a:latin typeface="Cambria Math" panose="02040503050406030204" pitchFamily="18" charset="0"/>
                <a:ea typeface="Cambria Math" panose="02040503050406030204" pitchFamily="18" charset="0"/>
              </a:rPr>
              <a:t>– sval se zkracuje</a:t>
            </a:r>
          </a:p>
          <a:p>
            <a:r>
              <a:rPr lang="cs-CZ" b="1" dirty="0">
                <a:latin typeface="Cambria Math" panose="02040503050406030204" pitchFamily="18" charset="0"/>
                <a:ea typeface="Cambria Math" panose="02040503050406030204" pitchFamily="18" charset="0"/>
              </a:rPr>
              <a:t>Excentrická kontrakce </a:t>
            </a:r>
            <a:r>
              <a:rPr lang="cs-CZ" dirty="0">
                <a:latin typeface="Cambria Math" panose="02040503050406030204" pitchFamily="18" charset="0"/>
                <a:ea typeface="Cambria Math" panose="02040503050406030204" pitchFamily="18" charset="0"/>
              </a:rPr>
              <a:t>– sval se prodlužuje</a:t>
            </a:r>
          </a:p>
          <a:p>
            <a:endParaRPr lang="cs-CZ" dirty="0"/>
          </a:p>
        </p:txBody>
      </p:sp>
    </p:spTree>
    <p:extLst>
      <p:ext uri="{BB962C8B-B14F-4D97-AF65-F5344CB8AC3E}">
        <p14:creationId xmlns:p14="http://schemas.microsoft.com/office/powerpoint/2010/main" val="15254789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785128-B3CB-3759-B664-AF5023EE442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D22A740-C87D-E2E5-AE44-B882B03A2CDA}"/>
              </a:ext>
            </a:extLst>
          </p:cNvPr>
          <p:cNvSpPr>
            <a:spLocks noGrp="1"/>
          </p:cNvSpPr>
          <p:nvPr>
            <p:ph idx="1"/>
          </p:nvPr>
        </p:nvSpPr>
        <p:spPr/>
        <p:txBody>
          <a:bodyPr/>
          <a:lstStyle/>
          <a:p>
            <a:endParaRPr lang="cs-CZ"/>
          </a:p>
        </p:txBody>
      </p:sp>
      <p:sp>
        <p:nvSpPr>
          <p:cNvPr id="4" name="Zástupný symbol pro zápatí 3">
            <a:extLst>
              <a:ext uri="{FF2B5EF4-FFF2-40B4-BE49-F238E27FC236}">
                <a16:creationId xmlns:a16="http://schemas.microsoft.com/office/drawing/2014/main" id="{02598122-1CAF-7D4B-84C2-CCF1EDC639A7}"/>
              </a:ext>
            </a:extLst>
          </p:cNvPr>
          <p:cNvSpPr>
            <a:spLocks noGrp="1"/>
          </p:cNvSpPr>
          <p:nvPr>
            <p:ph type="ftr" sz="quarter" idx="11"/>
          </p:nvPr>
        </p:nvSpPr>
        <p:spPr/>
        <p:txBody>
          <a:bodyPr/>
          <a:lstStyle/>
          <a:p>
            <a:r>
              <a:rPr lang="cs-CZ"/>
              <a:t>www.studiolevitas.cz</a:t>
            </a:r>
          </a:p>
        </p:txBody>
      </p:sp>
      <p:pic>
        <p:nvPicPr>
          <p:cNvPr id="5" name="Picture 2" descr="Výsledek obrázku pro izometrická kontrakce">
            <a:extLst>
              <a:ext uri="{FF2B5EF4-FFF2-40B4-BE49-F238E27FC236}">
                <a16:creationId xmlns:a16="http://schemas.microsoft.com/office/drawing/2014/main" id="{F8CC5536-FDD2-0560-97D1-AD559F450B6C}"/>
              </a:ext>
            </a:extLst>
          </p:cNvPr>
          <p:cNvPicPr>
            <a:picLocks noChangeAspect="1" noChangeArrowheads="1"/>
          </p:cNvPicPr>
          <p:nvPr/>
        </p:nvPicPr>
        <p:blipFill>
          <a:blip r:embed="rId2" cstate="print"/>
          <a:srcRect/>
          <a:stretch>
            <a:fillRect/>
          </a:stretch>
        </p:blipFill>
        <p:spPr bwMode="auto">
          <a:xfrm>
            <a:off x="2344132" y="274631"/>
            <a:ext cx="7503735" cy="5627802"/>
          </a:xfrm>
          <a:prstGeom prst="rect">
            <a:avLst/>
          </a:prstGeom>
          <a:noFill/>
        </p:spPr>
      </p:pic>
    </p:spTree>
    <p:extLst>
      <p:ext uri="{BB962C8B-B14F-4D97-AF65-F5344CB8AC3E}">
        <p14:creationId xmlns:p14="http://schemas.microsoft.com/office/powerpoint/2010/main" val="40905956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31" name="Rectangle 10343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41F994A-E515-729A-8426-750FBEA39A49}"/>
              </a:ext>
            </a:extLst>
          </p:cNvPr>
          <p:cNvSpPr>
            <a:spLocks noGrp="1"/>
          </p:cNvSpPr>
          <p:nvPr>
            <p:ph type="title"/>
          </p:nvPr>
        </p:nvSpPr>
        <p:spPr>
          <a:xfrm>
            <a:off x="838199" y="537883"/>
            <a:ext cx="4783697" cy="1064674"/>
          </a:xfrm>
        </p:spPr>
        <p:txBody>
          <a:bodyPr anchor="b">
            <a:normAutofit/>
          </a:bodyPr>
          <a:lstStyle/>
          <a:p>
            <a:r>
              <a:rPr lang="cs-CZ" sz="4000" dirty="0" err="1"/>
              <a:t>Platysma</a:t>
            </a:r>
            <a:r>
              <a:rPr lang="cs-CZ" sz="4000" dirty="0"/>
              <a:t> </a:t>
            </a:r>
          </a:p>
        </p:txBody>
      </p:sp>
      <p:sp>
        <p:nvSpPr>
          <p:cNvPr id="5" name="Nadpis 1"/>
          <p:cNvSpPr>
            <a:spLocks noGrp="1"/>
          </p:cNvSpPr>
          <p:nvPr>
            <p:ph idx="1"/>
          </p:nvPr>
        </p:nvSpPr>
        <p:spPr>
          <a:xfrm>
            <a:off x="838199" y="2140441"/>
            <a:ext cx="4783697" cy="3979466"/>
          </a:xfrm>
        </p:spPr>
        <p:txBody>
          <a:bodyPr>
            <a:normAutofit/>
          </a:bodyPr>
          <a:lstStyle/>
          <a:p>
            <a:r>
              <a:rPr lang="cs-CZ" sz="2000" dirty="0"/>
              <a:t>Uložený pod kůží krku</a:t>
            </a:r>
          </a:p>
          <a:p>
            <a:r>
              <a:rPr lang="cs-CZ" sz="2000" dirty="0"/>
              <a:t>Začíná od klíční kosti, fixuje se i k dolní čelisti a přechází do obličeje, kde se vplétá mezi snopce mimických svalů dolního rtu</a:t>
            </a:r>
          </a:p>
          <a:p>
            <a:r>
              <a:rPr lang="cs-CZ" sz="2000" dirty="0"/>
              <a:t>EMG ukazují zvýšenou aktivitu svalu při hlubokém nádechu</a:t>
            </a:r>
          </a:p>
          <a:p>
            <a:r>
              <a:rPr lang="cs-CZ" sz="2000" dirty="0"/>
              <a:t>Táhne ústní koutek  a dolní čelist dolů</a:t>
            </a:r>
          </a:p>
        </p:txBody>
      </p:sp>
      <p:pic>
        <p:nvPicPr>
          <p:cNvPr id="103426" name="Picture 2" descr="Výsledek obrázku pro platisma"/>
          <p:cNvPicPr>
            <a:picLocks noChangeAspect="1" noChangeArrowheads="1"/>
          </p:cNvPicPr>
          <p:nvPr/>
        </p:nvPicPr>
        <p:blipFill>
          <a:blip r:embed="rId2" cstate="print"/>
          <a:stretch>
            <a:fillRect/>
          </a:stretch>
        </p:blipFill>
        <p:spPr bwMode="auto">
          <a:xfrm>
            <a:off x="5988424" y="664966"/>
            <a:ext cx="5365375" cy="5327854"/>
          </a:xfrm>
          <a:prstGeom prst="rect">
            <a:avLst/>
          </a:prstGeom>
          <a:noFill/>
        </p:spPr>
      </p:pic>
      <p:sp>
        <p:nvSpPr>
          <p:cNvPr id="4" name="Zástupný symbol pro zápatí 3">
            <a:extLst>
              <a:ext uri="{FF2B5EF4-FFF2-40B4-BE49-F238E27FC236}">
                <a16:creationId xmlns:a16="http://schemas.microsoft.com/office/drawing/2014/main" id="{4B5D0150-1CE7-D6B2-D122-A8D1CD0301CB}"/>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10276264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ECAC0E6-1256-A466-84D6-B859927F3E08}"/>
              </a:ext>
            </a:extLst>
          </p:cNvPr>
          <p:cNvSpPr>
            <a:spLocks noGrp="1"/>
          </p:cNvSpPr>
          <p:nvPr>
            <p:ph type="title"/>
          </p:nvPr>
        </p:nvSpPr>
        <p:spPr>
          <a:xfrm>
            <a:off x="838199" y="537883"/>
            <a:ext cx="4783697" cy="1942810"/>
          </a:xfrm>
        </p:spPr>
        <p:txBody>
          <a:bodyPr anchor="b">
            <a:normAutofit/>
          </a:bodyPr>
          <a:lstStyle/>
          <a:p>
            <a:r>
              <a:rPr lang="cs-CZ" sz="3400" dirty="0"/>
              <a:t>Sternocleidomastoideus – zdvihač hlavy</a:t>
            </a:r>
            <a:br>
              <a:rPr lang="cs-CZ" sz="3400" dirty="0"/>
            </a:br>
            <a:endParaRPr lang="cs-CZ" sz="3400" dirty="0"/>
          </a:p>
        </p:txBody>
      </p:sp>
      <p:sp>
        <p:nvSpPr>
          <p:cNvPr id="3" name="Zástupný obsah 2">
            <a:extLst>
              <a:ext uri="{FF2B5EF4-FFF2-40B4-BE49-F238E27FC236}">
                <a16:creationId xmlns:a16="http://schemas.microsoft.com/office/drawing/2014/main" id="{B3C6674D-41DC-345F-4644-D018CBEFD019}"/>
              </a:ext>
            </a:extLst>
          </p:cNvPr>
          <p:cNvSpPr>
            <a:spLocks noGrp="1"/>
          </p:cNvSpPr>
          <p:nvPr>
            <p:ph idx="1"/>
          </p:nvPr>
        </p:nvSpPr>
        <p:spPr>
          <a:xfrm>
            <a:off x="838199" y="2686323"/>
            <a:ext cx="4783697" cy="3433583"/>
          </a:xfrm>
        </p:spPr>
        <p:txBody>
          <a:bodyPr>
            <a:normAutofit/>
          </a:bodyPr>
          <a:lstStyle/>
          <a:p>
            <a:r>
              <a:rPr lang="cs-CZ" sz="2000"/>
              <a:t>Začátek – sternum a clavicula</a:t>
            </a:r>
          </a:p>
          <a:p>
            <a:r>
              <a:rPr lang="cs-CZ" sz="2000"/>
              <a:t>Úpon – os temporate - processus mastoideus </a:t>
            </a:r>
          </a:p>
          <a:p>
            <a:endParaRPr lang="cs-CZ" sz="2000"/>
          </a:p>
        </p:txBody>
      </p:sp>
      <p:pic>
        <p:nvPicPr>
          <p:cNvPr id="1026" name="Picture 2" descr="Výsledek obrázku pro svaly krku"/>
          <p:cNvPicPr>
            <a:picLocks noChangeAspect="1" noChangeArrowheads="1"/>
          </p:cNvPicPr>
          <p:nvPr/>
        </p:nvPicPr>
        <p:blipFill>
          <a:blip r:embed="rId2" cstate="print"/>
          <a:stretch>
            <a:fillRect/>
          </a:stretch>
        </p:blipFill>
        <p:spPr bwMode="auto">
          <a:xfrm>
            <a:off x="5988424" y="1048609"/>
            <a:ext cx="5365375" cy="4560568"/>
          </a:xfrm>
          <a:prstGeom prst="rect">
            <a:avLst/>
          </a:prstGeom>
          <a:noFill/>
        </p:spPr>
      </p:pic>
      <p:sp>
        <p:nvSpPr>
          <p:cNvPr id="4" name="Zástupný symbol pro zápatí 3">
            <a:extLst>
              <a:ext uri="{FF2B5EF4-FFF2-40B4-BE49-F238E27FC236}">
                <a16:creationId xmlns:a16="http://schemas.microsoft.com/office/drawing/2014/main" id="{085C8A0B-F0AF-E7C7-EA3D-DF5C323A1AA5}"/>
              </a:ext>
            </a:extLst>
          </p:cNvPr>
          <p:cNvSpPr>
            <a:spLocks noGrp="1"/>
          </p:cNvSpPr>
          <p:nvPr>
            <p:ph type="ftr" sz="quarter" idx="11"/>
          </p:nvPr>
        </p:nvSpPr>
        <p:spPr>
          <a:xfrm>
            <a:off x="4038600" y="6356350"/>
            <a:ext cx="4114800" cy="365125"/>
          </a:xfrm>
        </p:spPr>
        <p:txBody>
          <a:bodyPr>
            <a:normAutofit/>
          </a:bodyPr>
          <a:lstStyle/>
          <a:p>
            <a:pPr>
              <a:spcAft>
                <a:spcPts val="600"/>
              </a:spcAft>
            </a:pPr>
            <a:r>
              <a:rPr lang="cs-CZ"/>
              <a:t>www.studiolevitas.cz</a:t>
            </a:r>
          </a:p>
        </p:txBody>
      </p:sp>
    </p:spTree>
    <p:extLst>
      <p:ext uri="{BB962C8B-B14F-4D97-AF65-F5344CB8AC3E}">
        <p14:creationId xmlns:p14="http://schemas.microsoft.com/office/powerpoint/2010/main" val="1544220086"/>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4071</TotalTime>
  <Words>8577</Words>
  <Application>Microsoft Office PowerPoint</Application>
  <PresentationFormat>Širokoúhlá obrazovka</PresentationFormat>
  <Paragraphs>860</Paragraphs>
  <Slides>251</Slides>
  <Notes>0</Notes>
  <HiddenSlides>0</HiddenSlides>
  <MMClips>1</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251</vt:i4>
      </vt:variant>
    </vt:vector>
  </HeadingPairs>
  <TitlesOfParts>
    <vt:vector size="257" baseType="lpstr">
      <vt:lpstr>Arial</vt:lpstr>
      <vt:lpstr>Calibri</vt:lpstr>
      <vt:lpstr>Calibri Light</vt:lpstr>
      <vt:lpstr>Cambria Math</vt:lpstr>
      <vt:lpstr>Wingdings</vt:lpstr>
      <vt:lpstr>Motiv Office</vt:lpstr>
      <vt:lpstr>ANATOMIE PRO INSTRUKTORY A TRENÉRY</vt:lpstr>
      <vt:lpstr>Anatomické názvosloví – roviny a směry</vt:lpstr>
      <vt:lpstr>Prezentace aplikace PowerPoint</vt:lpstr>
      <vt:lpstr>Prezentace aplikace PowerPoint</vt:lpstr>
      <vt:lpstr>Anatomické názvosloví – pohyby</vt:lpstr>
      <vt:lpstr>Prezentace aplikace PowerPoint</vt:lpstr>
      <vt:lpstr>Prezentace aplikace PowerPoint</vt:lpstr>
      <vt:lpstr>Neutrální pánev   Anteverze   pánve   Retroverze pánve</vt:lpstr>
      <vt:lpstr>Kosterní soustava</vt:lpstr>
      <vt:lpstr>Kosterní soustava – kostní tkáň</vt:lpstr>
      <vt:lpstr>Kosterní soustava - kost</vt:lpstr>
      <vt:lpstr>Prezentace aplikace PowerPoint</vt:lpstr>
      <vt:lpstr>Kosterní soustava – druhy kostí</vt:lpstr>
      <vt:lpstr>Kosterní soustava – spojení kostí</vt:lpstr>
      <vt:lpstr>Kloub</vt:lpstr>
      <vt:lpstr>Kloubní chrupavka</vt:lpstr>
      <vt:lpstr>Meniskus</vt:lpstr>
      <vt:lpstr>Pohyby v kloubech</vt:lpstr>
      <vt:lpstr>Kosterní soustava - páteř</vt:lpstr>
      <vt:lpstr>Kosterní soustava - obratel</vt:lpstr>
      <vt:lpstr>Spojení na páteři</vt:lpstr>
      <vt:lpstr>Kosterní soustava - páteř</vt:lpstr>
      <vt:lpstr>Prezentace aplikace PowerPoint</vt:lpstr>
      <vt:lpstr>Prezentace aplikace PowerPoint</vt:lpstr>
      <vt:lpstr>Typy poškození meziobratlových plotének</vt:lpstr>
      <vt:lpstr>Prezentace aplikace PowerPoint</vt:lpstr>
      <vt:lpstr>Krční páteř</vt:lpstr>
      <vt:lpstr>Prezentace aplikace PowerPoint</vt:lpstr>
      <vt:lpstr>Hrudní páteř</vt:lpstr>
      <vt:lpstr>Bederní páteř</vt:lpstr>
      <vt:lpstr>Bederní obratle</vt:lpstr>
      <vt:lpstr>Sacrum</vt:lpstr>
      <vt:lpstr>Prezentace aplikace PowerPoint</vt:lpstr>
      <vt:lpstr>Kosterní soustava - hrudník</vt:lpstr>
      <vt:lpstr>Prezentace aplikace PowerPoint</vt:lpstr>
      <vt:lpstr>Kosterní soustava – horní končetina</vt:lpstr>
      <vt:lpstr>Lopatka</vt:lpstr>
      <vt:lpstr>Pohyby lopatky</vt:lpstr>
      <vt:lpstr>Elevace - zvednutí</vt:lpstr>
      <vt:lpstr>Deprese - pokles</vt:lpstr>
      <vt:lpstr>Protrakce - odtažení</vt:lpstr>
      <vt:lpstr>Retrakce - přitažení</vt:lpstr>
      <vt:lpstr>Anteverze – zevní rotace</vt:lpstr>
      <vt:lpstr>Prezentace aplikace PowerPoint</vt:lpstr>
      <vt:lpstr>Rotátorová manžeta</vt:lpstr>
      <vt:lpstr>Prezentace aplikace PowerPoint</vt:lpstr>
      <vt:lpstr>Loketní kloub</vt:lpstr>
      <vt:lpstr>Prezentace aplikace PowerPoint</vt:lpstr>
      <vt:lpstr>Ruka</vt:lpstr>
      <vt:lpstr>Prezentace aplikace PowerPoint</vt:lpstr>
      <vt:lpstr>Vřetenozápěstní kloub – radiokarpální kloub</vt:lpstr>
      <vt:lpstr>Záprstí – metacarpus – jde o pět dlouhých kostí Články prstů – phalanges – palec má dva články kostí, ale ostatní mají 3 články</vt:lpstr>
      <vt:lpstr>Humerus - torze</vt:lpstr>
      <vt:lpstr>Lopatka</vt:lpstr>
      <vt:lpstr>Prezentace aplikace PowerPoint</vt:lpstr>
      <vt:lpstr>Prezentace aplikace PowerPoint</vt:lpstr>
      <vt:lpstr>Prezentace aplikace PowerPoint</vt:lpstr>
      <vt:lpstr>Kosterní soustava – dolní končetina</vt:lpstr>
      <vt:lpstr>Prezentace aplikace PowerPoint</vt:lpstr>
      <vt:lpstr>Kosterní soustava - pánev</vt:lpstr>
      <vt:lpstr>Prezentace aplikace PowerPoint</vt:lpstr>
      <vt:lpstr>Klouby pletence dolní končetiny</vt:lpstr>
      <vt:lpstr>Kosterní soustava – kyčelní kloub</vt:lpstr>
      <vt:lpstr>Kyčelní kloub</vt:lpstr>
      <vt:lpstr>Stehenní kost</vt:lpstr>
      <vt:lpstr>Femury – různé úhly krčků stehenní kosti</vt:lpstr>
      <vt:lpstr>Femur – různé délky krčků stehenní kosti</vt:lpstr>
      <vt:lpstr>Femur - torze</vt:lpstr>
      <vt:lpstr>Prezentace aplikace PowerPoint</vt:lpstr>
      <vt:lpstr>Prezentace aplikace PowerPoint</vt:lpstr>
      <vt:lpstr>Pánev – kyčelní jamka</vt:lpstr>
      <vt:lpstr>Prezentace aplikace PowerPoint</vt:lpstr>
      <vt:lpstr>Prezentace aplikace PowerPoint</vt:lpstr>
      <vt:lpstr>Holenní kost</vt:lpstr>
      <vt:lpstr>Tibia - torze</vt:lpstr>
      <vt:lpstr>Lýtková kost</vt:lpstr>
      <vt:lpstr>Kolenní kloub</vt:lpstr>
      <vt:lpstr>Klouby nohy</vt:lpstr>
      <vt:lpstr>Kosti nohy</vt:lpstr>
      <vt:lpstr>Hlezenní kloub</vt:lpstr>
      <vt:lpstr>Prezentace aplikace PowerPoint</vt:lpstr>
      <vt:lpstr>Svalová soustava – svalová tkáň</vt:lpstr>
      <vt:lpstr>Svalová soustava – druhy svaloviny</vt:lpstr>
      <vt:lpstr>Svalová soustava – mikroskopická stavba svalu - myofibrila</vt:lpstr>
      <vt:lpstr>Svalová soustava - sval</vt:lpstr>
      <vt:lpstr>Svalová soustava – stavba svalu</vt:lpstr>
      <vt:lpstr>Svalová soustava – popis svalu</vt:lpstr>
      <vt:lpstr>Prezentace aplikace PowerPoint</vt:lpstr>
      <vt:lpstr>Svalová soustava – dělení svalů</vt:lpstr>
      <vt:lpstr>Svalová soustava – dělení svalů</vt:lpstr>
      <vt:lpstr>Prezentace aplikace PowerPoint</vt:lpstr>
      <vt:lpstr>Svalová soustava – dělení svalů</vt:lpstr>
      <vt:lpstr>Svalová soustava – Zkřížené syndromy</vt:lpstr>
      <vt:lpstr>Svalová soustava – Dolní zkřížený syndrom</vt:lpstr>
      <vt:lpstr>Svalová soustava – Horní zkřížený syndrom</vt:lpstr>
      <vt:lpstr>Svalová soustava – Funkce svalu - kontrakce</vt:lpstr>
      <vt:lpstr>Prezentace aplikace PowerPoint</vt:lpstr>
      <vt:lpstr>Platysma </vt:lpstr>
      <vt:lpstr>Sternocleidomastoideus – zdvihač hlavy </vt:lpstr>
      <vt:lpstr>M.Scalenus anterior – přední kloněný sval </vt:lpstr>
      <vt:lpstr>Scalenus Medius</vt:lpstr>
      <vt:lpstr>Scalenus posterior</vt:lpstr>
      <vt:lpstr>Zádové svaly</vt:lpstr>
      <vt:lpstr>Svalová soustava – zádové svaly </vt:lpstr>
      <vt:lpstr>Trapesius – trapézový sval</vt:lpstr>
      <vt:lpstr>Latissimus dorsi – široký zádový</vt:lpstr>
      <vt:lpstr>Levator scapulae – zdvihač lopatky</vt:lpstr>
      <vt:lpstr>Rhomboideus minor et maior – rombický sval malý a velký</vt:lpstr>
      <vt:lpstr>Serratus posterior anterior – pilovitý zadní horní</vt:lpstr>
      <vt:lpstr>Serratus posterior inferior – pilovitý zadní dolní</vt:lpstr>
      <vt:lpstr>Prezentace aplikace PowerPoint</vt:lpstr>
      <vt:lpstr>Svalová soustava – svaly zádové – hluboká vrstva </vt:lpstr>
      <vt:lpstr>Svaly dolní končetiny</vt:lpstr>
      <vt:lpstr>Svaly dolní končetiny</vt:lpstr>
      <vt:lpstr>Iliopsoas - bedrokyčlostehenní</vt:lpstr>
      <vt:lpstr>Svalová soustava – hýžďové svaly</vt:lpstr>
      <vt:lpstr>Gluteus maximus – velký hýžďový</vt:lpstr>
      <vt:lpstr>Gluteus medius – střední hýžďový</vt:lpstr>
      <vt:lpstr>Gluteus miminus – malý hýžďový</vt:lpstr>
      <vt:lpstr>Prezentace aplikace PowerPoint</vt:lpstr>
      <vt:lpstr>Pelvitrochantické svaly</vt:lpstr>
      <vt:lpstr>Svalová soustava – dolní končetina</vt:lpstr>
      <vt:lpstr>Tensor fasciae latae – napínač stehenní povázky</vt:lpstr>
      <vt:lpstr>Prezentace aplikace PowerPoint</vt:lpstr>
      <vt:lpstr>Biceps femoris – dvouhlavý stehenní</vt:lpstr>
      <vt:lpstr>Semitendinosus - pološlašitý</vt:lpstr>
      <vt:lpstr>Semimembranosus - poloblanitý</vt:lpstr>
      <vt:lpstr>Prezentace aplikace PowerPoint</vt:lpstr>
      <vt:lpstr>Quadriceps femoris – čtyřhlavý stehenní</vt:lpstr>
      <vt:lpstr>Prezentace aplikace PowerPoint</vt:lpstr>
      <vt:lpstr>Sartorius - krejčovský</vt:lpstr>
      <vt:lpstr>Svalová soustava – dolní končetina – adduktory kyčle</vt:lpstr>
      <vt:lpstr>Pectineus - hřebenový</vt:lpstr>
      <vt:lpstr>Adduktor longus – dlouhý přitahovač</vt:lpstr>
      <vt:lpstr>Gracilis - štíhlý</vt:lpstr>
      <vt:lpstr>Adductor brevis – krátký přitahovač</vt:lpstr>
      <vt:lpstr>Adductor magnus – velký přitahovač</vt:lpstr>
      <vt:lpstr>Obturatorius externus</vt:lpstr>
      <vt:lpstr>Prezentace aplikace PowerPoint</vt:lpstr>
      <vt:lpstr>Ventrální svaly bérce</vt:lpstr>
      <vt:lpstr>Přední sval holenní - Tibialis anterior</vt:lpstr>
      <vt:lpstr>Dlouhý natahovač prstů</vt:lpstr>
      <vt:lpstr>Dlouhý natahovač palce</vt:lpstr>
      <vt:lpstr>Laterální skupina svalů bérce</vt:lpstr>
      <vt:lpstr>Dlouhý sval lýtkový mm. Peroneus longus</vt:lpstr>
      <vt:lpstr>Krátký sval lýtkový mm. Peroneus brevis</vt:lpstr>
      <vt:lpstr>Dorzální skupina svalů bérce</vt:lpstr>
      <vt:lpstr>musculus triceps surae (trojhlavý sval lýtkový)</vt:lpstr>
      <vt:lpstr>M. gastrocnemius</vt:lpstr>
      <vt:lpstr>M. soleus </vt:lpstr>
      <vt:lpstr>Musculus popliteus (sval zákolenní) </vt:lpstr>
      <vt:lpstr>Prezentace aplikace PowerPoint</vt:lpstr>
      <vt:lpstr>Prezentace aplikace PowerPoint</vt:lpstr>
      <vt:lpstr>Musculus tibialis posterior (zadní sval holenní) </vt:lpstr>
      <vt:lpstr>Prezentace aplikace PowerPoint</vt:lpstr>
      <vt:lpstr>Musculus flexor digitorum longus (dlouhý ohýbač prstů) </vt:lpstr>
      <vt:lpstr>Prezentace aplikace PowerPoint</vt:lpstr>
      <vt:lpstr>Musculus tibialis posterior (zadní sval holenní) </vt:lpstr>
      <vt:lpstr>Prezentace aplikace PowerPoint</vt:lpstr>
      <vt:lpstr>Musculus flexor digitorum longus (dlouhý ohýbač prstů) </vt:lpstr>
      <vt:lpstr>Prezentace aplikace PowerPoint</vt:lpstr>
      <vt:lpstr>Musculus flexor hallucis longus (dlouhý ohýbač palce) </vt:lpstr>
      <vt:lpstr>Prezentace aplikace PowerPoint</vt:lpstr>
      <vt:lpstr>Svaly břicha – mm. abdominis</vt:lpstr>
      <vt:lpstr>Přímý sval břišní  m. rectus abdominis</vt:lpstr>
      <vt:lpstr>Ventrální flexe – předklon – flexe trupu</vt:lpstr>
      <vt:lpstr>Zevní šikmý sval břišní m. obliquus abdominis externus</vt:lpstr>
      <vt:lpstr>Prezentace aplikace PowerPoint</vt:lpstr>
      <vt:lpstr>Vnitřní šikmý sval břišní mm. Obliquus abdominis internus</vt:lpstr>
      <vt:lpstr>Prezentace aplikace PowerPoint</vt:lpstr>
      <vt:lpstr>Lateroflexe - úklon</vt:lpstr>
      <vt:lpstr>Rotace - otáčení</vt:lpstr>
      <vt:lpstr>Příčný sval břišní m. transversus abdominis</vt:lpstr>
      <vt:lpstr>Musculus transversus abdominis (příčný sval břišní) </vt:lpstr>
      <vt:lpstr>Čtyřhranný sval bederní m. quadratus lumborum</vt:lpstr>
      <vt:lpstr>Musculus quadratus lumborum (čtyřhranný sval bederní) </vt:lpstr>
      <vt:lpstr>Dorzální flexe - záklon</vt:lpstr>
      <vt:lpstr>Prezentace aplikace PowerPoint</vt:lpstr>
      <vt:lpstr>Svaly hrudníku – mm. thoracis</vt:lpstr>
      <vt:lpstr>Musculus pectoralis major (velký sval prsní</vt:lpstr>
      <vt:lpstr>Velký sval prsní – m pectoralis maior</vt:lpstr>
      <vt:lpstr>Musculus pectoralis minor (malý sval prsní) </vt:lpstr>
      <vt:lpstr>Malý sval prsní – m. pectoralis minor</vt:lpstr>
      <vt:lpstr>Musculus subclavius (sval podklíčkový) </vt:lpstr>
      <vt:lpstr>Přední pilovitý sval mm. Serratus anterior</vt:lpstr>
      <vt:lpstr>Musculus serratus anterior (pilovitý sval přední) </vt:lpstr>
      <vt:lpstr>Atochtonní svaly hrudníku</vt:lpstr>
      <vt:lpstr>Bránice - diaphragma</vt:lpstr>
      <vt:lpstr>Prezentace aplikace PowerPoint</vt:lpstr>
      <vt:lpstr>Prezentace aplikace PowerPoint</vt:lpstr>
      <vt:lpstr>Svaly horní končetiny mm. Extremitatis superioris</vt:lpstr>
      <vt:lpstr>Přední skupina svalů paže</vt:lpstr>
      <vt:lpstr>Musculus biceps brachii (dvojhlavý sval pažní) </vt:lpstr>
      <vt:lpstr>Prezentace aplikace PowerPoint</vt:lpstr>
      <vt:lpstr>Musculus coracobrachialis (vnitřní sval pažní, sval hákový) </vt:lpstr>
      <vt:lpstr>Prezentace aplikace PowerPoint</vt:lpstr>
      <vt:lpstr>Musculus brachialis (hluboký sval pažní) </vt:lpstr>
      <vt:lpstr>Prezentace aplikace PowerPoint</vt:lpstr>
      <vt:lpstr>Zadní skupina paže</vt:lpstr>
      <vt:lpstr>Prezentace aplikace PowerPoint</vt:lpstr>
      <vt:lpstr>Prezentace aplikace PowerPoint</vt:lpstr>
      <vt:lpstr>MUSCULI ANTEBRACHII - SVALY PŘEDLOKTÍ</vt:lpstr>
      <vt:lpstr>Dorzální skupina</vt:lpstr>
      <vt:lpstr>Hluboká vrstva </vt:lpstr>
      <vt:lpstr>Dorzální skupina předloketních svalů</vt:lpstr>
      <vt:lpstr>Musculus extensor digitorum (natahovač prstů)</vt:lpstr>
      <vt:lpstr>Prezentace aplikace PowerPoint</vt:lpstr>
      <vt:lpstr>Musculus extensor digiti minimi (natahovač malíku)</vt:lpstr>
      <vt:lpstr>Prezentace aplikace PowerPoint</vt:lpstr>
      <vt:lpstr>Musculus extensor carpi ulnaris (vnitřní natahovač zápěstí) </vt:lpstr>
      <vt:lpstr>Musculus abductor pollicis longus (dlouhý odtahovač palce) – hluboká vrstva </vt:lpstr>
      <vt:lpstr>Musculus extensor pollicis brevis (krátký natahovač palce) Musculus extensor pollicis longus (dlouhý natahovač palce) </vt:lpstr>
      <vt:lpstr>Prezentace aplikace PowerPoint</vt:lpstr>
      <vt:lpstr>Musculus extensor indicis (natahovač ukazováku) </vt:lpstr>
      <vt:lpstr>Laterální skupina předloketních svalů</vt:lpstr>
      <vt:lpstr>Povrchová vrstva</vt:lpstr>
      <vt:lpstr>Musculus extensor indicis (natahovač ukazováku) </vt:lpstr>
      <vt:lpstr>Laterální skupina předloketních svalů</vt:lpstr>
      <vt:lpstr>Povrchová vrstva</vt:lpstr>
      <vt:lpstr>Musculus brachioradialis (sval vřetenní) </vt:lpstr>
      <vt:lpstr>Prezentace aplikace PowerPoint</vt:lpstr>
      <vt:lpstr>Musculus extensor carpi radialis longus (dlouhý zevní natahovač zápěstí)</vt:lpstr>
      <vt:lpstr>Prezentace aplikace PowerPoint</vt:lpstr>
      <vt:lpstr>Musculus extensor carpi radialis brevis (krátký zevní natahovač zápěstí) </vt:lpstr>
      <vt:lpstr>Hluboká vrstva</vt:lpstr>
      <vt:lpstr>Prezentace aplikace PowerPoint</vt:lpstr>
      <vt:lpstr>Přední skupina předloketních svalů</vt:lpstr>
      <vt:lpstr>Prezentace aplikace PowerPoint</vt:lpstr>
      <vt:lpstr>Musculus pronator teres (pronující sval oblý) </vt:lpstr>
      <vt:lpstr>Musculus flexor carpi radialis (zevní ohýbač zápěstí) </vt:lpstr>
      <vt:lpstr>Musculus flexor digitorum superficialis (povrchový ohýbač prstů) </vt:lpstr>
      <vt:lpstr>Prezentace aplikace PowerPoint</vt:lpstr>
      <vt:lpstr>Musculus flexor digitorum profundus (hluboký ohýbač prstů) </vt:lpstr>
      <vt:lpstr>Musculus flexor pollicis longus (dlouhý ohýbač palce) </vt:lpstr>
      <vt:lpstr>Prezentace aplikace PowerPoint</vt:lpstr>
      <vt:lpstr>Musculus pronator quadratus (pronující sval čtyřhranný) </vt:lpstr>
      <vt:lpstr>Svaly ramene a lopatky</vt:lpstr>
      <vt:lpstr>M. deltoideus (sval deltový)</vt:lpstr>
      <vt:lpstr>Deltový sval – m. deltoideus</vt:lpstr>
      <vt:lpstr>Nadhřebenový sval – m. supraspinatus</vt:lpstr>
      <vt:lpstr>Podhřebenový sval – m. infraspinatus</vt:lpstr>
      <vt:lpstr>Malý sval oblý – m. teres minor</vt:lpstr>
      <vt:lpstr>Velký sval oblý – m. teres maior</vt:lpstr>
      <vt:lpstr>Prezentace aplikace PowerPoint</vt:lpstr>
      <vt:lpstr>Musculus subscapularis (sval podlopatkový) </vt:lpstr>
      <vt:lpstr>Prezentace aplikace PowerPoint</vt:lpstr>
      <vt:lpstr>Pohyby ramene</vt:lpstr>
      <vt:lpstr>Sval podlopatkový – m. subscapularis</vt:lpstr>
      <vt:lpstr>Prezentace aplikace PowerPoint</vt:lpstr>
      <vt:lpstr>Prezentace aplikace PowerPoint</vt:lpstr>
      <vt:lpstr>Svaly pánevního dna – mm. Diaphragma pelvis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Admin</dc:creator>
  <cp:lastModifiedBy>david sumpela</cp:lastModifiedBy>
  <cp:revision>38</cp:revision>
  <dcterms:created xsi:type="dcterms:W3CDTF">2017-10-12T12:54:09Z</dcterms:created>
  <dcterms:modified xsi:type="dcterms:W3CDTF">2025-06-19T20:21:08Z</dcterms:modified>
</cp:coreProperties>
</file>